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91" r:id="rId2"/>
    <p:sldId id="278" r:id="rId3"/>
    <p:sldId id="337" r:id="rId4"/>
    <p:sldId id="338" r:id="rId5"/>
    <p:sldId id="294" r:id="rId6"/>
    <p:sldId id="334" r:id="rId7"/>
    <p:sldId id="335" r:id="rId8"/>
    <p:sldId id="295" r:id="rId9"/>
    <p:sldId id="296" r:id="rId10"/>
    <p:sldId id="297" r:id="rId11"/>
    <p:sldId id="298" r:id="rId12"/>
    <p:sldId id="300" r:id="rId13"/>
    <p:sldId id="299" r:id="rId14"/>
    <p:sldId id="301" r:id="rId15"/>
    <p:sldId id="302" r:id="rId16"/>
    <p:sldId id="305" r:id="rId17"/>
    <p:sldId id="306" r:id="rId18"/>
    <p:sldId id="307" r:id="rId19"/>
    <p:sldId id="308" r:id="rId20"/>
    <p:sldId id="336" r:id="rId21"/>
    <p:sldId id="309" r:id="rId22"/>
    <p:sldId id="339" r:id="rId23"/>
    <p:sldId id="340" r:id="rId24"/>
    <p:sldId id="342" r:id="rId25"/>
    <p:sldId id="344" r:id="rId26"/>
    <p:sldId id="345" r:id="rId27"/>
    <p:sldId id="346" r:id="rId28"/>
    <p:sldId id="303" r:id="rId29"/>
  </p:sldIdLst>
  <p:sldSz cx="9144000" cy="6858000" type="screen4x3"/>
  <p:notesSz cx="6858000" cy="9144000"/>
  <p:custDataLst>
    <p:tags r:id="rId31"/>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75A740"/>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84"/>
    <p:restoredTop sz="75646"/>
  </p:normalViewPr>
  <p:slideViewPr>
    <p:cSldViewPr snapToGrid="0">
      <p:cViewPr varScale="1">
        <p:scale>
          <a:sx n="95" d="100"/>
          <a:sy n="95" d="100"/>
        </p:scale>
        <p:origin x="2312" y="184"/>
      </p:cViewPr>
      <p:guideLst>
        <p:guide orient="horz" pos="2160"/>
        <p:guide pos="2880"/>
      </p:guideLst>
    </p:cSldViewPr>
  </p:slideViewPr>
  <p:notesTextViewPr>
    <p:cViewPr>
      <p:scale>
        <a:sx n="200" d="100"/>
        <a:sy n="200" d="100"/>
      </p:scale>
      <p:origin x="0" y="0"/>
    </p:cViewPr>
  </p:notesTextViewPr>
  <p:sorterViewPr>
    <p:cViewPr>
      <p:scale>
        <a:sx n="66" d="100"/>
        <a:sy n="66" d="100"/>
      </p:scale>
      <p:origin x="0" y="84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tiff>
</file>

<file path=ppt/media/image20.png>
</file>

<file path=ppt/media/image21.png>
</file>

<file path=ppt/media/image22.png>
</file>

<file path=ppt/media/image5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1B34C402-0183-5440-9646-6E12FD8F42A8}" type="slidenum">
              <a:rPr lang="en-US"/>
              <a:pPr>
                <a:defRPr/>
              </a:pPr>
              <a:t>‹#›</a:t>
            </a:fld>
            <a:endParaRPr lang="en-US"/>
          </a:p>
        </p:txBody>
      </p:sp>
    </p:spTree>
    <p:extLst>
      <p:ext uri="{BB962C8B-B14F-4D97-AF65-F5344CB8AC3E}">
        <p14:creationId xmlns:p14="http://schemas.microsoft.com/office/powerpoint/2010/main" val="270601746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E17CCCB3-A646-7F48-ADBA-F245B335509F}" type="slidenum">
              <a:rPr lang="en-US"/>
              <a:pPr/>
              <a:t>1</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76764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renewcommand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textwidth</a:t>
            </a:r>
            <a:r>
              <a:rPr lang="en-US" sz="1200" kern="1200" dirty="0">
                <a:solidFill>
                  <a:schemeClr val="tx1"/>
                </a:solidFill>
                <a:latin typeface="Arial" charset="0"/>
                <a:ea typeface="Arial" charset="0"/>
                <a:cs typeface="Arial" charset="0"/>
              </a:rPr>
              <a:t>}{3in}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sth</a:t>
            </a:r>
            <a:r>
              <a:rPr lang="en-US" sz="1200" kern="1200" dirty="0">
                <a:solidFill>
                  <a:schemeClr val="tx1"/>
                </a:solidFill>
                <a:latin typeface="Arial" charset="0"/>
                <a:ea typeface="Arial" charset="0"/>
                <a:cs typeface="Arial" charset="0"/>
              </a:rPr>
              <a:t>}{\text{s}_\theta}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cth</a:t>
            </a:r>
            <a:r>
              <a:rPr lang="en-US" sz="1200" kern="1200" dirty="0">
                <a:solidFill>
                  <a:schemeClr val="tx1"/>
                </a:solidFill>
                <a:latin typeface="Arial" charset="0"/>
                <a:ea typeface="Arial" charset="0"/>
                <a:cs typeface="Arial" charset="0"/>
              </a:rPr>
              <a:t>}{\text{c}_\theta}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sph</a:t>
            </a:r>
            <a:r>
              <a:rPr lang="en-US" sz="1200" kern="1200" dirty="0">
                <a:solidFill>
                  <a:schemeClr val="tx1"/>
                </a:solidFill>
                <a:latin typeface="Arial" charset="0"/>
                <a:ea typeface="Arial" charset="0"/>
                <a:cs typeface="Arial" charset="0"/>
              </a:rPr>
              <a:t>}{\text{s}_\phi}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cph</a:t>
            </a:r>
            <a:r>
              <a:rPr lang="en-US" sz="1200" kern="1200" dirty="0">
                <a:solidFill>
                  <a:schemeClr val="tx1"/>
                </a:solidFill>
                <a:latin typeface="Arial" charset="0"/>
                <a:ea typeface="Arial" charset="0"/>
                <a:cs typeface="Arial" charset="0"/>
              </a:rPr>
              <a:t>}{\text{c}_\phi}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sps</a:t>
            </a:r>
            <a:r>
              <a:rPr lang="en-US" sz="1200" kern="1200" dirty="0">
                <a:solidFill>
                  <a:schemeClr val="tx1"/>
                </a:solidFill>
                <a:latin typeface="Arial" charset="0"/>
                <a:ea typeface="Arial" charset="0"/>
                <a:cs typeface="Arial" charset="0"/>
              </a:rPr>
              <a:t>}{\text{s}_\psi}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{\cps}{\text{c}_\psi}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{\mass}{\</a:t>
            </a:r>
            <a:r>
              <a:rPr lang="en-US" sz="1200" kern="1200" dirty="0" err="1">
                <a:solidFill>
                  <a:schemeClr val="tx1"/>
                </a:solidFill>
                <a:latin typeface="Arial" charset="0"/>
                <a:ea typeface="Arial" charset="0"/>
                <a:cs typeface="Arial" charset="0"/>
              </a:rPr>
              <a:t>mathsf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Newton's 2nd Law: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is the angular momentum vector </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 is the sum of all external moments</a:t>
            </a:r>
          </a:p>
          <a:p>
            <a:r>
              <a:rPr lang="en-US" sz="1200" kern="1200" dirty="0">
                <a:solidFill>
                  <a:schemeClr val="tx1"/>
                </a:solidFill>
                <a:latin typeface="Arial" charset="0"/>
                <a:ea typeface="Arial" charset="0"/>
                <a:cs typeface="Arial" charset="0"/>
              </a:rPr>
              <a:t>\item Time derivative taken </a:t>
            </a:r>
            <a:r>
              <a:rPr lang="en-US" sz="1200" kern="1200" dirty="0" err="1">
                <a:solidFill>
                  <a:schemeClr val="tx1"/>
                </a:solidFill>
                <a:latin typeface="Arial" charset="0"/>
                <a:ea typeface="Arial" charset="0"/>
                <a:cs typeface="Arial" charset="0"/>
              </a:rPr>
              <a:t>wrt</a:t>
            </a:r>
            <a:r>
              <a:rPr lang="en-US" sz="1200" kern="1200" dirty="0">
                <a:solidFill>
                  <a:schemeClr val="tx1"/>
                </a:solidFill>
                <a:latin typeface="Arial" charset="0"/>
                <a:ea typeface="Arial" charset="0"/>
                <a:cs typeface="Arial" charset="0"/>
              </a:rPr>
              <a:t> inertial frame  </a:t>
            </a:r>
          </a:p>
          <a:p>
            <a:r>
              <a:rPr lang="en-US" sz="1200" kern="1200" dirty="0">
                <a:solidFill>
                  <a:schemeClr val="tx1"/>
                </a:solidFill>
                <a:latin typeface="Arial" charset="0"/>
                <a:ea typeface="Arial" charset="0"/>
                <a:cs typeface="Arial" charset="0"/>
              </a:rPr>
              <a:t>\end{itemize}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Therefore we have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Expressing in the body frame gives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{\omega}^b_{b/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{m}^b.</a:t>
            </a:r>
          </a:p>
          <a:p>
            <a:r>
              <a:rPr lang="en-US" sz="1200" kern="1200" dirty="0">
                <a:solidFill>
                  <a:schemeClr val="tx1"/>
                </a:solidFill>
                <a:latin typeface="Arial" charset="0"/>
                <a:ea typeface="Arial" charset="0"/>
                <a:cs typeface="Arial" charset="0"/>
              </a:rPr>
              <a:t>\]</a:t>
            </a:r>
            <a:endParaRPr lang="en-US" sz="1200"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10</a:t>
            </a:fld>
            <a:endParaRPr lang="en-US"/>
          </a:p>
        </p:txBody>
      </p:sp>
    </p:spTree>
    <p:extLst>
      <p:ext uri="{BB962C8B-B14F-4D97-AF65-F5344CB8AC3E}">
        <p14:creationId xmlns:p14="http://schemas.microsoft.com/office/powerpoint/2010/main" val="3071711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For a rigid body, angular momentum is defined as the product of the inertia</a:t>
            </a:r>
          </a:p>
          <a:p>
            <a:r>
              <a:rPr lang="en-US" sz="1200" kern="1200" dirty="0">
                <a:solidFill>
                  <a:schemeClr val="tx1"/>
                </a:solidFill>
                <a:effectLst/>
                <a:latin typeface="Arial" charset="0"/>
                <a:ea typeface="Arial" charset="0"/>
                <a:cs typeface="Arial" charset="0"/>
              </a:rPr>
              <a:t>matrix and the angular velocity 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&amp;=</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\int (y^2 + z^2)\,d\mass &amp;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(x^2 + z^2)\,d\mass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&amp; \int (x^2 + y^2)\,d\mass</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eq:kinematics-J</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a:t>
            </a:r>
            <a:r>
              <a:rPr lang="en-US" sz="1200" kern="1200" dirty="0" err="1">
                <a:solidFill>
                  <a:schemeClr val="tx1"/>
                </a:solidFill>
                <a:effectLst/>
                <a:latin typeface="Arial" charset="0"/>
                <a:ea typeface="Arial" charset="0"/>
                <a:cs typeface="Arial" charset="0"/>
              </a:rPr>
              <a:t>defeq</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J_{y}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Diagonal elements are called moments of inertia.  Off-diagonal </a:t>
            </a:r>
          </a:p>
          <a:p>
            <a:r>
              <a:rPr lang="en-US" sz="1200" kern="1200" dirty="0">
                <a:solidFill>
                  <a:schemeClr val="tx1"/>
                </a:solidFill>
                <a:effectLst/>
                <a:latin typeface="Arial" charset="0"/>
                <a:ea typeface="Arial" charset="0"/>
                <a:cs typeface="Arial" charset="0"/>
              </a:rPr>
              <a:t>elements are called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determined from mass properties in CAD program or measured</a:t>
            </a:r>
          </a:p>
          <a:p>
            <a:r>
              <a:rPr lang="en-US" sz="1200" kern="1200" dirty="0">
                <a:solidFill>
                  <a:schemeClr val="tx1"/>
                </a:solidFill>
                <a:effectLst/>
                <a:latin typeface="Arial" charset="0"/>
                <a:ea typeface="Arial" charset="0"/>
                <a:cs typeface="Arial" charset="0"/>
              </a:rPr>
              <a:t>experimentally using a bifilar pendulum</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11</a:t>
            </a:fld>
            <a:endParaRPr lang="en-US"/>
          </a:p>
        </p:txBody>
      </p:sp>
    </p:spTree>
    <p:extLst>
      <p:ext uri="{BB962C8B-B14F-4D97-AF65-F5344CB8AC3E}">
        <p14:creationId xmlns:p14="http://schemas.microsoft.com/office/powerpoint/2010/main" val="155771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Recalling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Because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is unchanging in the body frame,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0$ and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 \left(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\right)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Rearranging we get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12</a:t>
            </a:fld>
            <a:endParaRPr lang="en-US"/>
          </a:p>
        </p:txBody>
      </p:sp>
    </p:spTree>
    <p:extLst>
      <p:ext uri="{BB962C8B-B14F-4D97-AF65-F5344CB8AC3E}">
        <p14:creationId xmlns:p14="http://schemas.microsoft.com/office/powerpoint/2010/main" val="3604684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stackrel</a:t>
            </a:r>
            <a:r>
              <a:rPr lang="en-US" sz="1200" kern="1200" dirty="0">
                <a:solidFill>
                  <a:schemeClr val="tx1"/>
                </a:solidFill>
                <a:latin typeface="Arial" charset="0"/>
                <a:ea typeface="Arial" charset="0"/>
                <a:cs typeface="Arial" charset="0"/>
              </a:rPr>
              <a:t>{\triangle}{=}}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If the aircraft is symmetric about the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}^b\text{-}\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plane, then $J_{</a:t>
            </a:r>
            <a:r>
              <a:rPr lang="en-US" sz="1200" kern="1200" dirty="0" err="1">
                <a:solidFill>
                  <a:schemeClr val="tx1"/>
                </a:solidFill>
                <a:latin typeface="Arial" charset="0"/>
                <a:ea typeface="Arial" charset="0"/>
                <a:cs typeface="Arial" charset="0"/>
              </a:rPr>
              <a:t>xy</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yz</a:t>
            </a:r>
            <a:r>
              <a:rPr lang="en-US" sz="1200" kern="1200" dirty="0">
                <a:solidFill>
                  <a:schemeClr val="tx1"/>
                </a:solidFill>
                <a:latin typeface="Arial" charset="0"/>
                <a:ea typeface="Arial" charset="0"/>
                <a:cs typeface="Arial" charset="0"/>
              </a:rPr>
              <a:t>}=0$ and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J_{x}   &amp; 0       &amp;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J_{y}   &amp; 0 \\</a:t>
            </a:r>
          </a:p>
          <a:p>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&amp; 0       &amp; J_{z}</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This symmetry assumption helps to simplify the analysis.  The inverse of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becomes</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{J}^{-1}</a:t>
            </a:r>
          </a:p>
          <a:p>
            <a:r>
              <a:rPr lang="en-US" sz="1200" kern="1200" dirty="0">
                <a:solidFill>
                  <a:schemeClr val="tx1"/>
                </a:solidFill>
                <a:latin typeface="Arial" charset="0"/>
                <a:ea typeface="Arial" charset="0"/>
                <a:cs typeface="Arial" charset="0"/>
              </a:rPr>
              <a:t>    &amp;= \frac{\text{adj}(\</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{J})}{\text{det}(\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p>
          <a:p>
            <a:r>
              <a:rPr lang="en-US" sz="1200" kern="1200" dirty="0">
                <a:solidFill>
                  <a:schemeClr val="tx1"/>
                </a:solidFill>
                <a:latin typeface="Arial" charset="0"/>
                <a:ea typeface="Arial" charset="0"/>
                <a:cs typeface="Arial" charset="0"/>
              </a:rPr>
              <a:t>    = \frac{\begin{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J_z</a:t>
            </a:r>
            <a:r>
              <a:rPr lang="en-US" sz="1200" kern="1200" dirty="0">
                <a:solidFill>
                  <a:schemeClr val="tx1"/>
                </a:solidFill>
                <a:latin typeface="Arial" charset="0"/>
                <a:ea typeface="Arial" charset="0"/>
                <a:cs typeface="Arial" charset="0"/>
              </a:rPr>
              <a:t> &amp; 0 &amp;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a:t>
            </a:r>
            <a:r>
              <a:rPr lang="en-US" sz="1200" kern="1200" dirty="0" err="1">
                <a:solidFill>
                  <a:schemeClr val="tx1"/>
                </a:solidFill>
                <a:latin typeface="Arial" charset="0"/>
                <a:ea typeface="Arial" charset="0"/>
                <a:cs typeface="Arial" charset="0"/>
              </a:rPr>
              <a:t>J_xJ_z</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}^2 &amp; 0 \\</a:t>
            </a:r>
          </a:p>
          <a:p>
            <a:r>
              <a:rPr lang="fr-FR" sz="1200" kern="1200" dirty="0">
                <a:solidFill>
                  <a:schemeClr val="tx1"/>
                </a:solidFill>
                <a:latin typeface="Arial" charset="0"/>
                <a:ea typeface="Arial" charset="0"/>
                <a:cs typeface="Arial" charset="0"/>
              </a:rPr>
              <a:t>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&amp; 0 &amp;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endParaRPr lang="fr-F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fr-FR" sz="1200" kern="1200" dirty="0">
                <a:solidFill>
                  <a:schemeClr val="tx1"/>
                </a:solidFill>
                <a:latin typeface="Arial" charset="0"/>
                <a:ea typeface="Arial" charset="0"/>
                <a:cs typeface="Arial" charset="0"/>
              </a:rPr>
              <a:t>      {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J_z</a:t>
            </a:r>
            <a:r>
              <a:rPr lang="fr-FR" sz="1200" kern="1200" dirty="0">
                <a:solidFill>
                  <a:schemeClr val="tx1"/>
                </a:solidFill>
                <a:latin typeface="Arial" charset="0"/>
                <a:ea typeface="Arial" charset="0"/>
                <a:cs typeface="Arial" charset="0"/>
              </a:rPr>
              <a:t> -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}^2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 \\</a:t>
            </a:r>
          </a:p>
          <a:p>
            <a:r>
              <a:rPr lang="fr-FR" sz="1200" kern="1200" dirty="0">
                <a:solidFill>
                  <a:schemeClr val="tx1"/>
                </a:solidFill>
                <a:latin typeface="Arial" charset="0"/>
                <a:ea typeface="Arial" charset="0"/>
                <a:cs typeface="Arial" charset="0"/>
              </a:rPr>
              <a:t>    &amp;= \</a:t>
            </a:r>
            <a:r>
              <a:rPr lang="fr-FR" sz="1200" kern="1200" dirty="0" err="1">
                <a:solidFill>
                  <a:schemeClr val="tx1"/>
                </a:solidFill>
                <a:latin typeface="Arial" charset="0"/>
                <a:ea typeface="Arial" charset="0"/>
                <a:cs typeface="Arial" charset="0"/>
              </a:rPr>
              <a:t>begin</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pmatrix</a:t>
            </a:r>
            <a:r>
              <a:rPr lang="fr-FR"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J_z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t>
            </a:r>
          </a:p>
          <a:p>
            <a:r>
              <a:rPr lang="sv-SE" sz="1200" kern="1200" dirty="0">
                <a:solidFill>
                  <a:schemeClr val="tx1"/>
                </a:solidFill>
                <a:latin typeface="Arial" charset="0"/>
                <a:ea typeface="Arial" charset="0"/>
                <a:cs typeface="Arial" charset="0"/>
              </a:rPr>
              <a:t>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{1}{</a:t>
            </a:r>
            <a:r>
              <a:rPr lang="sv-SE" sz="1200" kern="1200" dirty="0" err="1">
                <a:solidFill>
                  <a:schemeClr val="tx1"/>
                </a:solidFill>
                <a:latin typeface="Arial" charset="0"/>
                <a:ea typeface="Arial" charset="0"/>
                <a:cs typeface="Arial" charset="0"/>
              </a:rPr>
              <a:t>J_y</a:t>
            </a:r>
            <a:r>
              <a:rPr lang="sv-SE" sz="1200" kern="1200" dirty="0">
                <a:solidFill>
                  <a:schemeClr val="tx1"/>
                </a:solidFill>
                <a:latin typeface="Arial" charset="0"/>
                <a:ea typeface="Arial" charset="0"/>
                <a:cs typeface="Arial" charset="0"/>
              </a:rPr>
              <a:t>} &amp; 0 \\</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{J_{x}}{\Gamma}</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a:p>
            <a:r>
              <a:rPr lang="tr-TR" sz="1200" kern="1200" dirty="0" err="1">
                <a:solidFill>
                  <a:schemeClr val="tx1"/>
                </a:solidFill>
                <a:latin typeface="Arial" charset="0"/>
                <a:ea typeface="Arial" charset="0"/>
                <a:cs typeface="Arial" charset="0"/>
              </a:rPr>
              <a:t>where</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\Gamma \</a:t>
            </a:r>
            <a:r>
              <a:rPr lang="tr-TR" sz="1200" kern="1200" dirty="0" err="1">
                <a:solidFill>
                  <a:schemeClr val="tx1"/>
                </a:solidFill>
                <a:latin typeface="Arial" charset="0"/>
                <a:ea typeface="Arial" charset="0"/>
                <a:cs typeface="Arial" charset="0"/>
              </a:rPr>
              <a:t>defeq</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J_xJ_z</a:t>
            </a:r>
            <a:r>
              <a:rPr lang="tr-TR" sz="1200" kern="1200" dirty="0">
                <a:solidFill>
                  <a:schemeClr val="tx1"/>
                </a:solidFill>
                <a:latin typeface="Arial" charset="0"/>
                <a:ea typeface="Arial" charset="0"/>
                <a:cs typeface="Arial" charset="0"/>
              </a:rPr>
              <a:t> - J_{</a:t>
            </a:r>
            <a:r>
              <a:rPr lang="tr-TR" sz="1200" kern="1200" dirty="0" err="1">
                <a:solidFill>
                  <a:schemeClr val="tx1"/>
                </a:solidFill>
                <a:latin typeface="Arial" charset="0"/>
                <a:ea typeface="Arial" charset="0"/>
                <a:cs typeface="Arial" charset="0"/>
              </a:rPr>
              <a:t>xz</a:t>
            </a:r>
            <a:r>
              <a:rPr lang="tr-TR" sz="1200" kern="1200" dirty="0">
                <a:solidFill>
                  <a:schemeClr val="tx1"/>
                </a:solidFill>
                <a:latin typeface="Arial" charset="0"/>
                <a:ea typeface="Arial" charset="0"/>
                <a:cs typeface="Arial" charset="0"/>
              </a:rPr>
              <a:t>}^2</a:t>
            </a:r>
          </a:p>
          <a:p>
            <a:r>
              <a:rPr lang="tr-TR" sz="1200" kern="1200" dirty="0">
                <a:solidFill>
                  <a:schemeClr val="tx1"/>
                </a:solidFill>
                <a:latin typeface="Arial" charset="0"/>
                <a:ea typeface="Arial" charset="0"/>
                <a:cs typeface="Arial" charset="0"/>
              </a:rPr>
              <a: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13</a:t>
            </a:fld>
            <a:endParaRPr lang="en-US"/>
          </a:p>
        </p:txBody>
      </p:sp>
    </p:spTree>
    <p:extLst>
      <p:ext uri="{BB962C8B-B14F-4D97-AF65-F5344CB8AC3E}">
        <p14:creationId xmlns:p14="http://schemas.microsoft.com/office/powerpoint/2010/main" val="662788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{Define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\quad</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{and recall that} \quad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{b} =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-a_3 &amp; a_2 \\</a:t>
            </a:r>
          </a:p>
          <a:p>
            <a:r>
              <a:rPr lang="en-US" sz="1200" kern="1200" dirty="0">
                <a:solidFill>
                  <a:schemeClr val="tx1"/>
                </a:solidFill>
                <a:effectLst/>
                <a:latin typeface="Arial" charset="0"/>
                <a:ea typeface="Arial" charset="0"/>
                <a:cs typeface="Arial" charset="0"/>
              </a:rPr>
              <a:t>    a_3 &amp; 0 &amp; -a_1 \\</a:t>
            </a:r>
          </a:p>
          <a:p>
            <a:r>
              <a:rPr lang="en-US" sz="1200" kern="1200" dirty="0">
                <a:solidFill>
                  <a:schemeClr val="tx1"/>
                </a:solidFill>
                <a:effectLst/>
                <a:latin typeface="Arial" charset="0"/>
                <a:ea typeface="Arial" charset="0"/>
                <a:cs typeface="Arial" charset="0"/>
              </a:rPr>
              <a:t>   -a_2 &amp; a_1 &amp;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b_1 \\ b_2 \\ b_3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can be expressed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r &amp; -q \\</a:t>
            </a:r>
          </a:p>
          <a:p>
            <a:r>
              <a:rPr lang="en-US" sz="1200" kern="1200" dirty="0">
                <a:solidFill>
                  <a:schemeClr val="tx1"/>
                </a:solidFill>
                <a:effectLst/>
                <a:latin typeface="Arial" charset="0"/>
                <a:ea typeface="Arial" charset="0"/>
                <a:cs typeface="Arial" charset="0"/>
              </a:rPr>
              <a:t>        -r &amp; 0 &amp; p \\</a:t>
            </a:r>
          </a:p>
          <a:p>
            <a:r>
              <a:rPr lang="en-US" sz="1200" kern="1200" dirty="0">
                <a:solidFill>
                  <a:schemeClr val="tx1"/>
                </a:solidFill>
                <a:effectLst/>
                <a:latin typeface="Arial" charset="0"/>
                <a:ea typeface="Arial" charset="0"/>
                <a:cs typeface="Arial" charset="0"/>
              </a:rPr>
              <a:t>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0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0       &amp; J_{y}   &amp; 0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0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}(r^2-p^2) + (</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)pr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\Gamma_3 l + \Gamma_4 n \\</a:t>
            </a:r>
          </a:p>
          <a:p>
            <a:r>
              <a:rPr lang="en-US" sz="1200" kern="1200" dirty="0">
                <a:solidFill>
                  <a:schemeClr val="tx1"/>
                </a:solidFill>
                <a:effectLst/>
                <a:latin typeface="Arial" charset="0"/>
                <a:ea typeface="Arial" charset="0"/>
                <a:cs typeface="Arial" charset="0"/>
              </a:rPr>
              <a:t>    \Gamma_5 pr - \Gamma_6 (p^2-r^2) +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Gamma$'s</a:t>
            </a:r>
            <a:r>
              <a:rPr lang="en-US" sz="1200" kern="1200" dirty="0">
                <a:solidFill>
                  <a:schemeClr val="tx1"/>
                </a:solidFill>
                <a:effectLst/>
                <a:latin typeface="Arial" charset="0"/>
                <a:ea typeface="Arial" charset="0"/>
                <a:cs typeface="Arial" charset="0"/>
              </a:rPr>
              <a:t> are functions of moments and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14</a:t>
            </a:fld>
            <a:endParaRPr lang="en-US"/>
          </a:p>
        </p:txBody>
      </p:sp>
    </p:spTree>
    <p:extLst>
      <p:ext uri="{BB962C8B-B14F-4D97-AF65-F5344CB8AC3E}">
        <p14:creationId xmlns:p14="http://schemas.microsoft.com/office/powerpoint/2010/main" val="1280617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12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\frac{\sin\phi}{\cos\theta} &amp; \frac{\cos\phi}{\cos\theta}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pr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15</a:t>
            </a:fld>
            <a:endParaRPr lang="en-US"/>
          </a:p>
        </p:txBody>
      </p:sp>
    </p:spTree>
    <p:extLst>
      <p:ext uri="{BB962C8B-B14F-4D97-AF65-F5344CB8AC3E}">
        <p14:creationId xmlns:p14="http://schemas.microsoft.com/office/powerpoint/2010/main" val="1339809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attitude of a rigid body can be represented by a unit quaternion, which is a 4-vector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$e_0$, $e_1$, $e_2$, and $e_3$ are scalars, and where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$e_0$ is called the scalar part of the quaternion</a:t>
            </a:r>
          </a:p>
          <a:p>
            <a:r>
              <a:rPr lang="en-US" sz="1200" kern="1200" dirty="0">
                <a:solidFill>
                  <a:schemeClr val="tx1"/>
                </a:solidFill>
                <a:effectLst/>
                <a:latin typeface="Arial" charset="0"/>
                <a:ea typeface="Arial" charset="0"/>
                <a:cs typeface="Arial" charset="0"/>
              </a:rPr>
              <a:t>\item $(e_1, e_2, e_3)^\top$ is called the vector part of the quaternion</a:t>
            </a:r>
          </a:p>
          <a:p>
            <a:r>
              <a:rPr lang="en-US" sz="1200" kern="1200" dirty="0">
                <a:solidFill>
                  <a:schemeClr val="tx1"/>
                </a:solidFill>
                <a:effectLst/>
                <a:latin typeface="Arial" charset="0"/>
                <a:ea typeface="Arial" charset="0"/>
                <a:cs typeface="Arial" charset="0"/>
              </a:rPr>
              <a:t>\end{itemize}</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16</a:t>
            </a:fld>
            <a:endParaRPr lang="en-US"/>
          </a:p>
        </p:txBody>
      </p:sp>
    </p:spTree>
    <p:extLst>
      <p:ext uri="{BB962C8B-B14F-4D97-AF65-F5344CB8AC3E}">
        <p14:creationId xmlns:p14="http://schemas.microsoft.com/office/powerpoint/2010/main" val="2875830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For a rotation of $\Theta$ about unit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the scalar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e_0 = \cos\left(\frac{\Theta}{2}\right)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and the vector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\sin\left(\frac{\Theta}{2}\right)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17</a:t>
            </a:fld>
            <a:endParaRPr lang="en-US"/>
          </a:p>
        </p:txBody>
      </p:sp>
    </p:spTree>
    <p:extLst>
      <p:ext uri="{BB962C8B-B14F-4D97-AF65-F5344CB8AC3E}">
        <p14:creationId xmlns:p14="http://schemas.microsoft.com/office/powerpoint/2010/main" val="1180083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{0.3in} Conversion Between Euler Angles and Quaternions}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\phi &amp;= \text{atan2} \left( 2(e_0e_1 + e_2e_3), (e_0^2+e_3^2-e_1^2-e_2^2) \right) \\</a:t>
            </a:r>
          </a:p>
          <a:p>
            <a:r>
              <a:rPr lang="en-US" sz="1200" kern="1200" dirty="0">
                <a:solidFill>
                  <a:schemeClr val="tx1"/>
                </a:solidFill>
                <a:effectLst/>
                <a:latin typeface="Arial" charset="0"/>
                <a:ea typeface="Arial" charset="0"/>
                <a:cs typeface="Arial" charset="0"/>
              </a:rPr>
              <a:t>\theta &amp;= \text{</a:t>
            </a:r>
            <a:r>
              <a:rPr lang="en-US" sz="1200" kern="1200" dirty="0" err="1">
                <a:solidFill>
                  <a:schemeClr val="tx1"/>
                </a:solidFill>
                <a:effectLst/>
                <a:latin typeface="Arial" charset="0"/>
                <a:ea typeface="Arial" charset="0"/>
                <a:cs typeface="Arial" charset="0"/>
              </a:rPr>
              <a:t>asin</a:t>
            </a:r>
            <a:r>
              <a:rPr lang="en-US" sz="1200" kern="1200" dirty="0">
                <a:solidFill>
                  <a:schemeClr val="tx1"/>
                </a:solidFill>
                <a:effectLst/>
                <a:latin typeface="Arial" charset="0"/>
                <a:ea typeface="Arial" charset="0"/>
                <a:cs typeface="Arial" charset="0"/>
              </a:rPr>
              <a:t>} \left(  2(e_0e_2 - e_1e_3) \right)  \\</a:t>
            </a:r>
          </a:p>
          <a:p>
            <a:r>
              <a:rPr lang="en-US" sz="1200" kern="1200" dirty="0">
                <a:solidFill>
                  <a:schemeClr val="tx1"/>
                </a:solidFill>
                <a:effectLst/>
                <a:latin typeface="Arial" charset="0"/>
                <a:ea typeface="Arial" charset="0"/>
                <a:cs typeface="Arial" charset="0"/>
              </a:rPr>
              <a:t>\psi &amp;= \text{atan2} \left( 2(e_0e_3 + e_1e_2), (e_0^2+e_1^2-e_2^2-e_3^2) \right)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From the yaw, pitch, and roll Euler angles ($\psi$, $\phi$, $\theta$), the corresponding \\ quaternion elements are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e_0 &amp;= \cos\frac{\psi}{2}\cos\frac{\theta}{2}\cos\frac{\phi}{2}+\sin\frac{\psi}{2}\sin\frac{\theta}{2}\sin\frac{\phi}{2} \\</a:t>
            </a:r>
          </a:p>
          <a:p>
            <a:r>
              <a:rPr lang="en-US" sz="1200" kern="1200" dirty="0">
                <a:solidFill>
                  <a:schemeClr val="tx1"/>
                </a:solidFill>
                <a:effectLst/>
                <a:latin typeface="Arial" charset="0"/>
                <a:ea typeface="Arial" charset="0"/>
                <a:cs typeface="Arial" charset="0"/>
              </a:rPr>
              <a:t>e_1 &amp;= \cos\frac{\psi}{2}\cos\frac{\theta}{2}\sin\frac{\phi}{2}-\sin\frac{\psi}{2}\sin\frac{\theta}{2}\cos\frac{\phi}{2} \\</a:t>
            </a:r>
          </a:p>
          <a:p>
            <a:r>
              <a:rPr lang="en-US" sz="1200" kern="1200" dirty="0">
                <a:solidFill>
                  <a:schemeClr val="tx1"/>
                </a:solidFill>
                <a:effectLst/>
                <a:latin typeface="Arial" charset="0"/>
                <a:ea typeface="Arial" charset="0"/>
                <a:cs typeface="Arial" charset="0"/>
              </a:rPr>
              <a:t>e_2 &amp;= \cos\frac{\psi}{2}\sin\frac{\theta}{2}\cos\frac{\phi}{2}+\sin\frac{\psi}{2}\cos\frac{\theta}{2}\sin\frac{\phi}{2} \\</a:t>
            </a:r>
          </a:p>
          <a:p>
            <a:r>
              <a:rPr lang="en-US" sz="1200" kern="1200" dirty="0">
                <a:solidFill>
                  <a:schemeClr val="tx1"/>
                </a:solidFill>
                <a:effectLst/>
                <a:latin typeface="Arial" charset="0"/>
                <a:ea typeface="Arial" charset="0"/>
                <a:cs typeface="Arial" charset="0"/>
              </a:rPr>
              <a:t>e_3 &amp;= \sin\frac{\psi}{2}\cos\frac{\theta}{2}\cos\frac{\phi}{2}-\cos\frac{\psi}{2}\sin\frac{\theta}{2}\sin\frac{\phi}{2}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18</a:t>
            </a:fld>
            <a:endParaRPr lang="en-US"/>
          </a:p>
        </p:txBody>
      </p:sp>
    </p:spTree>
    <p:extLst>
      <p:ext uri="{BB962C8B-B14F-4D97-AF65-F5344CB8AC3E}">
        <p14:creationId xmlns:p14="http://schemas.microsoft.com/office/powerpoint/2010/main" val="790907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{0.2in} Conversion Between Quaternion and Rotation Matrix}</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{0.15in}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If the quaternion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{e}_</a:t>
            </a:r>
            <a:r>
              <a:rPr lang="en-US" sz="1200" kern="1200" dirty="0" err="1">
                <a:solidFill>
                  <a:schemeClr val="tx1"/>
                </a:solidFill>
                <a:effectLst/>
                <a:latin typeface="Arial" charset="0"/>
                <a:ea typeface="Arial" charset="0"/>
                <a:cs typeface="Arial" charset="0"/>
              </a:rPr>
              <a:t>b^i</a:t>
            </a:r>
            <a:r>
              <a:rPr lang="en-US" sz="1200" kern="1200" dirty="0">
                <a:solidFill>
                  <a:schemeClr val="tx1"/>
                </a:solidFill>
                <a:effectLst/>
                <a:latin typeface="Arial" charset="0"/>
                <a:ea typeface="Arial" charset="0"/>
                <a:cs typeface="Arial" charset="0"/>
              </a:rPr>
              <a:t>=(e_0, e_1, e_2, e_3)^\top$ represents a rotation from the body to the inertial frame, then the corresponding rotation matrix is</a:t>
            </a: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R_b^i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e_1^2+e_0^2-e_2^2-e_3^2 &amp; 2(e_1e_2-e_3e_0) &amp; 2(e_1e_3+e_2e_0) \\</a:t>
            </a:r>
          </a:p>
          <a:p>
            <a:r>
              <a:rPr lang="en-US" sz="1200" kern="1200" dirty="0">
                <a:solidFill>
                  <a:schemeClr val="tx1"/>
                </a:solidFill>
                <a:effectLst/>
                <a:latin typeface="Arial" charset="0"/>
                <a:ea typeface="Arial" charset="0"/>
                <a:cs typeface="Arial" charset="0"/>
              </a:rPr>
              <a:t>2(e_1e_2+e_3e_0) &amp;  e_2^2+e_0^2-e_1^2-e_3^2 &amp;  2(e_2e_3-e_1e_0) \\</a:t>
            </a:r>
          </a:p>
          <a:p>
            <a:r>
              <a:rPr lang="en-US" sz="1200" kern="1200" dirty="0">
                <a:solidFill>
                  <a:schemeClr val="tx1"/>
                </a:solidFill>
                <a:effectLst/>
                <a:latin typeface="Arial" charset="0"/>
                <a:ea typeface="Arial" charset="0"/>
                <a:cs typeface="Arial" charset="0"/>
              </a:rPr>
              <a:t>2(e_1e_3-e_2e_0) &amp; 2(e_2e_3+e_1e_0) &amp; e_3^2+e_0^2-e_1^2-e_2^2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19</a:t>
            </a:fld>
            <a:endParaRPr lang="en-US"/>
          </a:p>
        </p:txBody>
      </p:sp>
    </p:spTree>
    <p:extLst>
      <p:ext uri="{BB962C8B-B14F-4D97-AF65-F5344CB8AC3E}">
        <p14:creationId xmlns:p14="http://schemas.microsoft.com/office/powerpoint/2010/main" val="278998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E5AE484F-9C01-1A40-99E3-93E24D0356F8}" type="slidenum">
              <a:rPr lang="en-US"/>
              <a:pPr/>
              <a:t>2</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r>
              <a:rPr lang="en-US" dirty="0"/>
              <a:t>% Goal of next two chapters</a:t>
            </a:r>
            <a:r>
              <a:rPr lang="en-US" baseline="0" dirty="0"/>
              <a:t> is to write equations of motion in the form:</a:t>
            </a:r>
          </a:p>
          <a:p>
            <a:pPr eaLnBrk="1" hangingPunct="1"/>
            <a:r>
              <a:rPr lang="en-US" baseline="0" dirty="0"/>
              <a:t>% </a:t>
            </a:r>
            <a:r>
              <a:rPr lang="en-US" baseline="0" dirty="0" err="1"/>
              <a:t>xdot</a:t>
            </a:r>
            <a:r>
              <a:rPr lang="en-US" baseline="0" dirty="0"/>
              <a:t> = f(</a:t>
            </a:r>
            <a:r>
              <a:rPr lang="en-US" baseline="0" dirty="0" err="1"/>
              <a:t>x,u</a:t>
            </a:r>
            <a:r>
              <a:rPr lang="en-US" baseline="0" dirty="0"/>
              <a:t>)</a:t>
            </a:r>
          </a:p>
          <a:p>
            <a:pPr eaLnBrk="1" hangingPunct="1"/>
            <a:r>
              <a:rPr lang="en-US" baseline="0" dirty="0"/>
              <a:t>% where x is our state vector and u is our input vector</a:t>
            </a:r>
          </a:p>
          <a:p>
            <a:pPr eaLnBrk="1" hangingPunct="1"/>
            <a:r>
              <a:rPr lang="en-US" baseline="0" dirty="0"/>
              <a:t>% What are states?</a:t>
            </a:r>
          </a:p>
          <a:p>
            <a:pPr eaLnBrk="1" hangingPunct="1"/>
            <a:r>
              <a:rPr lang="en-US" baseline="0" dirty="0"/>
              <a:t>% What are inputs?</a:t>
            </a:r>
          </a:p>
          <a:p>
            <a:pPr eaLnBrk="1" hangingPunct="1"/>
            <a:endParaRPr lang="en-US" baseline="0" dirty="0"/>
          </a:p>
          <a:p>
            <a:r>
              <a:rPr lang="en-US" sz="1200" kern="1200" dirty="0">
                <a:solidFill>
                  <a:schemeClr val="tx1"/>
                </a:solidFill>
                <a:latin typeface="Arial" charset="0"/>
                <a:ea typeface="Arial" charset="0"/>
                <a:cs typeface="Arial" charset="0"/>
              </a:rPr>
              <a:t>\begin{table}</a:t>
            </a:r>
          </a:p>
          <a:p>
            <a:r>
              <a:rPr lang="en-US" sz="1200" kern="1200" dirty="0">
                <a:solidFill>
                  <a:schemeClr val="tx1"/>
                </a:solidFill>
                <a:latin typeface="Arial" charset="0"/>
                <a:ea typeface="Arial" charset="0"/>
                <a:cs typeface="Arial" charset="0"/>
              </a:rPr>
              <a:t>\centering</a:t>
            </a:r>
          </a:p>
          <a:p>
            <a:r>
              <a:rPr lang="en-US" sz="1200" kern="1200" dirty="0">
                <a:solidFill>
                  <a:schemeClr val="tx1"/>
                </a:solidFill>
                <a:latin typeface="Arial" charset="0"/>
                <a:ea typeface="Arial" charset="0"/>
                <a:cs typeface="Arial" charset="0"/>
              </a:rPr>
              <a:t>\begin{tabular}{|</a:t>
            </a:r>
            <a:r>
              <a:rPr lang="en-US" sz="1200" kern="1200" dirty="0" err="1">
                <a:solidFill>
                  <a:schemeClr val="tx1"/>
                </a:solidFill>
                <a:latin typeface="Arial" charset="0"/>
                <a:ea typeface="Arial" charset="0"/>
                <a:cs typeface="Arial" charset="0"/>
              </a:rPr>
              <a:t>c|l</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Name &amp; Description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p_n</a:t>
            </a:r>
            <a:r>
              <a:rPr lang="en-US" sz="1200" kern="1200" dirty="0">
                <a:solidFill>
                  <a:schemeClr val="tx1"/>
                </a:solidFill>
                <a:latin typeface="Arial" charset="0"/>
                <a:ea typeface="Arial" charset="0"/>
                <a:cs typeface="Arial" charset="0"/>
              </a:rPr>
              <a:t>$ &amp; Inertial north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p_e</a:t>
            </a:r>
            <a:r>
              <a:rPr lang="en-US" sz="1200" kern="1200" dirty="0">
                <a:solidFill>
                  <a:schemeClr val="tx1"/>
                </a:solidFill>
                <a:latin typeface="Arial" charset="0"/>
                <a:ea typeface="Arial" charset="0"/>
                <a:cs typeface="Arial" charset="0"/>
              </a:rPr>
              <a:t>$ &amp; Inertial east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p_d</a:t>
            </a:r>
            <a:r>
              <a:rPr lang="en-US" sz="1200" kern="1200" dirty="0">
                <a:solidFill>
                  <a:schemeClr val="tx1"/>
                </a:solidFill>
                <a:latin typeface="Arial" charset="0"/>
                <a:ea typeface="Arial" charset="0"/>
                <a:cs typeface="Arial" charset="0"/>
              </a:rPr>
              <a:t>$ &amp; Inertial down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$v$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$w$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$\phi$ &amp; Roll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{F}^{v2}$\\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$\theta$ &amp; Pitch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{F}^{v1}$\\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$\psi$ &amp; Heading (yaw)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 &amp; Body angular (roll)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$q$ &amp; Body angular (pitch)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$r$ &amp; Body angular (yaw)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\end{tabular}</a:t>
            </a:r>
          </a:p>
          <a:p>
            <a:r>
              <a:rPr lang="en-US" sz="1200" kern="1200" dirty="0">
                <a:solidFill>
                  <a:schemeClr val="tx1"/>
                </a:solidFill>
                <a:latin typeface="Arial" charset="0"/>
                <a:ea typeface="Arial" charset="0"/>
                <a:cs typeface="Arial" charset="0"/>
              </a:rPr>
              <a:t>\end{table}</a:t>
            </a:r>
            <a:endParaRPr lang="en-US" dirty="0"/>
          </a:p>
          <a:p>
            <a:pPr eaLnBrk="1" hangingPunct="1"/>
            <a:endParaRPr lang="en-US" baseline="0" dirty="0"/>
          </a:p>
        </p:txBody>
      </p:sp>
    </p:spTree>
    <p:extLst>
      <p:ext uri="{BB962C8B-B14F-4D97-AF65-F5344CB8AC3E}">
        <p14:creationId xmlns:p14="http://schemas.microsoft.com/office/powerpoint/2010/main" val="1333217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13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e_1^2+e_0^2-e_2^2-e_3^2 &amp; 2(e_1e_2-e_3e_0) &amp; 2(e_1e_3+e_2e_0) \\</a:t>
            </a:r>
          </a:p>
          <a:p>
            <a:r>
              <a:rPr lang="en-US" sz="1200" kern="1200" dirty="0">
                <a:solidFill>
                  <a:schemeClr val="tx1"/>
                </a:solidFill>
                <a:effectLst/>
                <a:latin typeface="Arial" charset="0"/>
                <a:ea typeface="Arial" charset="0"/>
                <a:cs typeface="Arial" charset="0"/>
              </a:rPr>
              <a:t>2(e_1e_2+e_3e_0) &amp;  e_2^2+e_0^2-e_1^2-e_3^2 &amp;  2(e_2e_3-e_1e_0) \\</a:t>
            </a:r>
          </a:p>
          <a:p>
            <a:r>
              <a:rPr lang="en-US" sz="1200" kern="1200" dirty="0">
                <a:solidFill>
                  <a:schemeClr val="tx1"/>
                </a:solidFill>
                <a:effectLst/>
                <a:latin typeface="Arial" charset="0"/>
                <a:ea typeface="Arial" charset="0"/>
                <a:cs typeface="Arial" charset="0"/>
              </a:rPr>
              <a:t>2(e_1e_3-e_2e_0) &amp; 2(e_2e_3+e_1e_0) &amp; e_3^2+e_0^2-e_1^2-e_2^2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pr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20</a:t>
            </a:fld>
            <a:endParaRPr lang="en-US"/>
          </a:p>
        </p:txBody>
      </p:sp>
    </p:spTree>
    <p:extLst>
      <p:ext uri="{BB962C8B-B14F-4D97-AF65-F5344CB8AC3E}">
        <p14:creationId xmlns:p14="http://schemas.microsoft.com/office/powerpoint/2010/main" val="1553046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In Python, $e$ needs to be normalized after applying the RK4 update step to ensure that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 Simulink, we can ensure that $\|e\|\</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1$ by appending the quaternion kinematics as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\lambda\frac{\partial J}{\partial e} \\</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\lambda (1-\|e\|^2) &amp; -p &amp; -q &amp; -r \\</a:t>
            </a:r>
          </a:p>
          <a:p>
            <a:r>
              <a:rPr lang="en-US" sz="1200" kern="1200" dirty="0">
                <a:solidFill>
                  <a:schemeClr val="tx1"/>
                </a:solidFill>
                <a:effectLst/>
                <a:latin typeface="Arial" charset="0"/>
                <a:ea typeface="Arial" charset="0"/>
                <a:cs typeface="Arial" charset="0"/>
              </a:rPr>
              <a:t>    p &amp; \lambda (1-\|e\|^2) &amp; r &amp; -q \\</a:t>
            </a:r>
          </a:p>
          <a:p>
            <a:r>
              <a:rPr lang="en-US" sz="1200" kern="1200" dirty="0">
                <a:solidFill>
                  <a:schemeClr val="tx1"/>
                </a:solidFill>
                <a:effectLst/>
                <a:latin typeface="Arial" charset="0"/>
                <a:ea typeface="Arial" charset="0"/>
                <a:cs typeface="Arial" charset="0"/>
              </a:rPr>
              <a:t>    q &amp; -r &amp; \lambda (1-\|e\|^2) &amp; p \\</a:t>
            </a:r>
          </a:p>
          <a:p>
            <a:r>
              <a:rPr lang="en-US" sz="1200" kern="1200" dirty="0">
                <a:solidFill>
                  <a:schemeClr val="tx1"/>
                </a:solidFill>
                <a:effectLst/>
                <a:latin typeface="Arial" charset="0"/>
                <a:ea typeface="Arial" charset="0"/>
                <a:cs typeface="Arial" charset="0"/>
              </a:rPr>
              <a:t>    r &amp; q &amp; -p &amp; \lambda (1-\|e\|^2)</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$J=\frac{1}{8}(1-\|e\|^2)^2$ and where $\lambda&gt;0$.  The second term forces $\|e\|\to 1$.  In our experience, a value of $\lambda=1000$ seems to work well, but a stiff solver like ODE15s must be used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21</a:t>
            </a:fld>
            <a:endParaRPr lang="en-US"/>
          </a:p>
        </p:txBody>
      </p:sp>
    </p:spTree>
    <p:extLst>
      <p:ext uri="{BB962C8B-B14F-4D97-AF65-F5344CB8AC3E}">
        <p14:creationId xmlns:p14="http://schemas.microsoft.com/office/powerpoint/2010/main" val="19389325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objective is the numerically solve the differential equation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\frac{dx}{dt}(t) = f(x(t), u(t)), \quad x(t_0)=x_0</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Integrating both sides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 x(t_0) + \int_{t_0}^t f(x(\tau), u(\tau))\,d\tau</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Note:  $x(t)$ appears on both sides of the equation!  Therefore, approximation is required.</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{0.35cm}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Re-write solution integral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x(t) &amp;= x(t_0) + \int_{t_0}^{t-T_s} f(x(\tau), u(\tau))\,d\tau </a:t>
            </a:r>
          </a:p>
          <a:p>
            <a:r>
              <a:rPr lang="en-US" sz="1200" kern="1200" dirty="0">
                <a:solidFill>
                  <a:schemeClr val="tx1"/>
                </a:solidFill>
                <a:effectLst/>
                <a:latin typeface="Arial" charset="0"/>
                <a:ea typeface="Arial" charset="0"/>
                <a:cs typeface="Arial" charset="0"/>
              </a:rPr>
              <a:t>  + \int_{t-T_s}^t f(x(\tau), u(\tau))\,d\tau  \\</a:t>
            </a:r>
          </a:p>
          <a:p>
            <a:r>
              <a:rPr lang="en-US" sz="1200" kern="1200" dirty="0">
                <a:solidFill>
                  <a:schemeClr val="tx1"/>
                </a:solidFill>
                <a:effectLst/>
                <a:latin typeface="Arial" charset="0"/>
                <a:ea typeface="Arial" charset="0"/>
                <a:cs typeface="Arial" charset="0"/>
              </a:rPr>
              <a:t>&amp;= x(t-T_s) + \int_{t-T_s}^t f(x(\tau), x(\tau))\,d\tau</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22</a:t>
            </a:fld>
            <a:endParaRPr lang="en-US"/>
          </a:p>
        </p:txBody>
      </p:sp>
    </p:spTree>
    <p:extLst>
      <p:ext uri="{BB962C8B-B14F-4D97-AF65-F5344CB8AC3E}">
        <p14:creationId xmlns:p14="http://schemas.microsoft.com/office/powerpoint/2010/main" val="1469312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can most easily be approximated using Euler's method</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(b-a)f(a)</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T_s X_1</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first-order method or RK1</a:t>
            </a:r>
          </a:p>
          <a:p>
            <a:r>
              <a:rPr lang="en-US" sz="1200" kern="1200" dirty="0">
                <a:solidFill>
                  <a:schemeClr val="tx1"/>
                </a:solidFill>
                <a:effectLst/>
                <a:latin typeface="Arial" charset="0"/>
                <a:ea typeface="Arial" charset="0"/>
                <a:cs typeface="Arial" charset="0"/>
              </a:rPr>
              <a:t>  </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23</a:t>
            </a:fld>
            <a:endParaRPr lang="en-US"/>
          </a:p>
        </p:txBody>
      </p:sp>
    </p:spTree>
    <p:extLst>
      <p:ext uri="{BB962C8B-B14F-4D97-AF65-F5344CB8AC3E}">
        <p14:creationId xmlns:p14="http://schemas.microsoft.com/office/powerpoint/2010/main" val="155240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To improve accuracy, the integral can be approximated using the trapezoidal rule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(b-a)\left(\frac{f(a)+f(b)}{2}\right)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 + f(x(t), u(t))\big]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is unknown so use RK1 to approximate it as</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a:t>
            </a:r>
          </a:p>
          <a:p>
            <a:r>
              <a:rPr lang="en-US" sz="1200" kern="1200" dirty="0">
                <a:solidFill>
                  <a:schemeClr val="tx1"/>
                </a:solidFill>
                <a:effectLst/>
                <a:latin typeface="Arial" charset="0"/>
                <a:ea typeface="Arial" charset="0"/>
                <a:cs typeface="Arial" charset="0"/>
              </a:rPr>
              <a:t>\\ + f(x(t-T_s) + T_s f(x(t-T_s), u(t-T_s)), u(t-T_s))\Big]</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x_0 &amp;= x(t_0) \\</a:t>
            </a:r>
          </a:p>
          <a:p>
            <a:r>
              <a:rPr lang="en-US" sz="1200" kern="1200" dirty="0">
                <a:solidFill>
                  <a:schemeClr val="tx1"/>
                </a:solidFill>
                <a:effectLst/>
                <a:latin typeface="Arial" charset="0"/>
                <a:ea typeface="Arial" charset="0"/>
                <a:cs typeface="Arial" charset="0"/>
              </a:rPr>
              <a:t>X_1 &amp;= f(x_{k-1}, u_{k-1}) \\</a:t>
            </a:r>
          </a:p>
          <a:p>
            <a:r>
              <a:rPr lang="en-US" sz="1200" kern="1200" dirty="0">
                <a:solidFill>
                  <a:schemeClr val="tx1"/>
                </a:solidFill>
                <a:effectLst/>
                <a:latin typeface="Arial" charset="0"/>
                <a:ea typeface="Arial" charset="0"/>
                <a:cs typeface="Arial" charset="0"/>
              </a:rPr>
              <a:t>X_2 &amp; = f(x_{k-1} + T_sX_1, u_{k-1}) \\</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\frac{T_s}{2} \left( X_1 + X_2 \right)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second-order method or RK2</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24</a:t>
            </a:fld>
            <a:endParaRPr lang="en-US"/>
          </a:p>
        </p:txBody>
      </p:sp>
    </p:spTree>
    <p:extLst>
      <p:ext uri="{BB962C8B-B14F-4D97-AF65-F5344CB8AC3E}">
        <p14:creationId xmlns:p14="http://schemas.microsoft.com/office/powerpoint/2010/main" val="1807630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}{9in}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An even better approximation is obtained using Simpson's Rule (area under a parabola):</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+ 4f\left(\frac{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standard strategy is to write the approximation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Define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X_1 &amp;= f(a) \\</a:t>
            </a:r>
          </a:p>
          <a:p>
            <a:r>
              <a:rPr lang="en-US" sz="1200" kern="1200" dirty="0">
                <a:solidFill>
                  <a:schemeClr val="tx1"/>
                </a:solidFill>
                <a:effectLst/>
                <a:latin typeface="Arial" charset="0"/>
                <a:ea typeface="Arial" charset="0"/>
                <a:cs typeface="Arial" charset="0"/>
              </a:rPr>
              <a:t>X_2 &amp;= f( a + \frac{T_s}{2}X_1)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a:t>
            </a:r>
          </a:p>
          <a:p>
            <a:r>
              <a:rPr lang="en-US" sz="1200" kern="1200" dirty="0">
                <a:solidFill>
                  <a:schemeClr val="tx1"/>
                </a:solidFill>
                <a:effectLst/>
                <a:latin typeface="Arial" charset="0"/>
                <a:ea typeface="Arial" charset="0"/>
                <a:cs typeface="Arial" charset="0"/>
              </a:rPr>
              <a:t>X_3 &amp;= f( a + \frac{T_s}{2}X_2)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a:t>
            </a:r>
          </a:p>
          <a:p>
            <a:r>
              <a:rPr lang="en-US" sz="1200" kern="1200" dirty="0">
                <a:solidFill>
                  <a:schemeClr val="tx1"/>
                </a:solidFill>
                <a:effectLst/>
                <a:latin typeface="Arial" charset="0"/>
                <a:ea typeface="Arial" charset="0"/>
                <a:cs typeface="Arial" charset="0"/>
              </a:rPr>
              <a:t>X_4 &amp;= f( a + T_s X_3)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f(b)</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25</a:t>
            </a:fld>
            <a:endParaRPr lang="en-US"/>
          </a:p>
        </p:txBody>
      </p:sp>
    </p:spTree>
    <p:extLst>
      <p:ext uri="{BB962C8B-B14F-4D97-AF65-F5344CB8AC3E}">
        <p14:creationId xmlns:p14="http://schemas.microsoft.com/office/powerpoint/2010/main" val="23584207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X_2 &amp;= f(x_{k-1}  + \frac{T_s}{2}X_1, u_{k-1}) \\</a:t>
            </a:r>
          </a:p>
          <a:p>
            <a:r>
              <a:rPr lang="en-US" sz="1200" kern="1200" dirty="0">
                <a:solidFill>
                  <a:schemeClr val="tx1"/>
                </a:solidFill>
                <a:effectLst/>
                <a:latin typeface="Arial" charset="0"/>
                <a:ea typeface="Arial" charset="0"/>
                <a:cs typeface="Arial" charset="0"/>
              </a:rPr>
              <a:t>  X_3 &amp;= f(x_{k-1}  + \frac{T_s}{2}X_2, u_{k-1}) \\</a:t>
            </a:r>
          </a:p>
          <a:p>
            <a:r>
              <a:rPr lang="en-US" sz="1200" kern="1200" dirty="0">
                <a:solidFill>
                  <a:schemeClr val="tx1"/>
                </a:solidFill>
                <a:effectLst/>
                <a:latin typeface="Arial" charset="0"/>
                <a:ea typeface="Arial" charset="0"/>
                <a:cs typeface="Arial" charset="0"/>
              </a:rPr>
              <a:t>  X_4 &amp;= f(x_{k-1}  + T_s X_3,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\frac{T_s}{6} (X_1 + 2X_2 + 2X_3 + X_4)</a:t>
            </a:r>
          </a:p>
          <a:p>
            <a:r>
              <a:rPr lang="en-US" sz="1200" kern="1200" dirty="0">
                <a:solidFill>
                  <a:schemeClr val="tx1"/>
                </a:solidFill>
                <a:effectLst/>
                <a:latin typeface="Arial" charset="0"/>
                <a:ea typeface="Arial" charset="0"/>
                <a:cs typeface="Arial" charset="0"/>
              </a:rPr>
              <a:t>\end{align*}</a:t>
            </a:r>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fourth-order method \\ or RK4</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26</a:t>
            </a:fld>
            <a:endParaRPr lang="en-US"/>
          </a:p>
        </p:txBody>
      </p:sp>
    </p:spTree>
    <p:extLst>
      <p:ext uri="{BB962C8B-B14F-4D97-AF65-F5344CB8AC3E}">
        <p14:creationId xmlns:p14="http://schemas.microsoft.com/office/powerpoint/2010/main" val="428198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on the previous page can be approximated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{4cm}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Resulting in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 x_{k-1} + T_s f(x_{k-1}, u_{k-1}), \quad x_0 = x(t_0).</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 order method, or RK1.</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27</a:t>
            </a:fld>
            <a:endParaRPr lang="en-US"/>
          </a:p>
        </p:txBody>
      </p:sp>
    </p:spTree>
    <p:extLst>
      <p:ext uri="{BB962C8B-B14F-4D97-AF65-F5344CB8AC3E}">
        <p14:creationId xmlns:p14="http://schemas.microsoft.com/office/powerpoint/2010/main" val="25817622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\begin{enumerate}</a:t>
            </a: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Implement the MAV equations of motion given in Equations~(3.14</a:t>
            </a:r>
            <a:r>
              <a:rPr lang="en-US" sz="1200" kern="1200">
                <a:solidFill>
                  <a:schemeClr val="tx1"/>
                </a:solidFill>
                <a:effectLst/>
                <a:latin typeface="Arial" charset="0"/>
                <a:ea typeface="Arial" charset="0"/>
                <a:cs typeface="Arial" charset="0"/>
              </a:rPr>
              <a:t>) through (</a:t>
            </a:r>
            <a:r>
              <a:rPr lang="en-US" sz="1200" kern="1200" dirty="0">
                <a:solidFill>
                  <a:schemeClr val="tx1"/>
                </a:solidFill>
                <a:effectLst/>
                <a:latin typeface="Arial" charset="0"/>
                <a:ea typeface="Arial" charset="0"/>
                <a:cs typeface="Arial" charset="0"/>
              </a:rPr>
              <a:t>3.17).  Assume that the inputs to the block are the forces and moments applied to the MAV in the body frame.  Changeable parameters should include the mass, the moments and products of inertia, and the initial conditions for each state.  Use the parameters given in </a:t>
            </a:r>
            <a:r>
              <a:rPr lang="en-US" sz="1200" kern="1200" dirty="0" err="1">
                <a:solidFill>
                  <a:schemeClr val="tx1"/>
                </a:solidFill>
                <a:effectLst/>
                <a:latin typeface="Arial" charset="0"/>
                <a:ea typeface="Arial" charset="0"/>
                <a:cs typeface="Arial" charset="0"/>
              </a:rPr>
              <a:t>Appendix~E</a:t>
            </a:r>
            <a:r>
              <a:rPr lang="en-US" sz="1200" kern="1200" dirty="0">
                <a:solidFill>
                  <a:schemeClr val="tx1"/>
                </a:solidFill>
                <a:effectLst/>
                <a:latin typeface="Arial" charset="0"/>
                <a:ea typeface="Arial" charset="0"/>
                <a:cs typeface="Arial" charset="0"/>
              </a:rPr>
              <a:t>.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 Verify that the equations of motion are correct by individually setting the forces and moments along each axis to a nonzero value and convincing yourself that the motion is appropriate.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Since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non-zero, there is gyroscopic coupling between roll and yaw.  To test your simulation, set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to zero and</a:t>
            </a:r>
          </a:p>
          <a:p>
            <a:r>
              <a:rPr lang="en-US" sz="1200" kern="1200" dirty="0">
                <a:solidFill>
                  <a:schemeClr val="tx1"/>
                </a:solidFill>
                <a:effectLst/>
                <a:latin typeface="Arial" charset="0"/>
                <a:ea typeface="Arial" charset="0"/>
                <a:cs typeface="Arial" charset="0"/>
              </a:rPr>
              <a:t>place nonzero moments on $l$ and $n$ and verify that there is no coupling between the roll and yaw axes.  Verify that when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not zero, there is coupling between the roll and yaw axes.</a:t>
            </a:r>
          </a:p>
          <a:p>
            <a:r>
              <a:rPr lang="en-US" sz="1200" kern="1200" dirty="0">
                <a:solidFill>
                  <a:schemeClr val="tx1"/>
                </a:solidFill>
                <a:effectLst/>
                <a:latin typeface="Arial" charset="0"/>
                <a:ea typeface="Arial" charset="0"/>
                <a:cs typeface="Arial" charset="0"/>
              </a:rPr>
              <a:t>\end{enumerate}</a:t>
            </a: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28</a:t>
            </a:fld>
            <a:endParaRPr lang="en-US"/>
          </a:p>
        </p:txBody>
      </p:sp>
    </p:spTree>
    <p:extLst>
      <p:ext uri="{BB962C8B-B14F-4D97-AF65-F5344CB8AC3E}">
        <p14:creationId xmlns:p14="http://schemas.microsoft.com/office/powerpoint/2010/main" val="2032956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p_n</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p_d</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{v}^v = </a:t>
            </a:r>
            <a:r>
              <a:rPr lang="en-US" sz="1200" kern="1200" dirty="0" err="1">
                <a:solidFill>
                  <a:schemeClr val="tx1"/>
                </a:solidFill>
                <a:effectLst/>
                <a:latin typeface="Arial" charset="0"/>
                <a:ea typeface="Arial" charset="0"/>
                <a:cs typeface="Arial" charset="0"/>
              </a:rPr>
              <a:t>R_b^v</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{v}^b \\</a:t>
            </a:r>
          </a:p>
          <a:p>
            <a:r>
              <a:rPr lang="en-US" sz="1200" kern="1200" dirty="0">
                <a:solidFill>
                  <a:schemeClr val="tx1"/>
                </a:solidFill>
                <a:effectLst/>
                <a:latin typeface="Arial" charset="0"/>
                <a:ea typeface="Arial" charset="0"/>
                <a:cs typeface="Arial" charset="0"/>
              </a:rPr>
              <a:t>&amp;=R_{b}^{v}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(R_{v}^{b})^{\top}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3</a:t>
            </a:fld>
            <a:endParaRPr lang="en-US"/>
          </a:p>
        </p:txBody>
      </p:sp>
    </p:spTree>
    <p:extLst>
      <p:ext uri="{BB962C8B-B14F-4D97-AF65-F5344CB8AC3E}">
        <p14:creationId xmlns:p14="http://schemas.microsoft.com/office/powerpoint/2010/main" val="3291518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p>
          <a:p>
            <a:r>
              <a:rPr lang="en-US" sz="1200" kern="1200" dirty="0">
                <a:solidFill>
                  <a:schemeClr val="tx1"/>
                </a:solidFill>
                <a:effectLst/>
                <a:latin typeface="Arial" charset="0"/>
                <a:ea typeface="Arial" charset="0"/>
                <a:cs typeface="Arial" charset="0"/>
              </a:rPr>
              <a:t>\underbrace{\begin{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}}_{\dot{\phi}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 \underbrace{R_{v2}^{b}(\phi)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a:t>
            </a:r>
          </a:p>
          <a:p>
            <a:r>
              <a:rPr lang="en-US" sz="1200" kern="1200" dirty="0">
                <a:solidFill>
                  <a:schemeClr val="tx1"/>
                </a:solidFill>
                <a:effectLst/>
                <a:latin typeface="Arial" charset="0"/>
                <a:ea typeface="Arial" charset="0"/>
                <a:cs typeface="Arial" charset="0"/>
              </a:rPr>
              <a:t>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}}_{\dot{\theta}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{F}^{v2}} + \underbrace{R_{v2}^{b}(\phi) R_{v1}^{v2}(\theta)</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}}_{\dot{\psi}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{F}^{v1}}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\cos\theta &amp; 0 &amp; -\sin\theta \\</a:t>
            </a:r>
          </a:p>
          <a:p>
            <a:r>
              <a:rPr lang="en-US" sz="1200" kern="1200" dirty="0">
                <a:solidFill>
                  <a:schemeClr val="tx1"/>
                </a:solidFill>
                <a:effectLst/>
                <a:latin typeface="Arial" charset="0"/>
                <a:ea typeface="Arial" charset="0"/>
                <a:cs typeface="Arial" charset="0"/>
              </a:rPr>
              <a:t>    0 &amp; 1 &amp; 0 \\</a:t>
            </a:r>
          </a:p>
          <a:p>
            <a:r>
              <a:rPr lang="en-US" sz="1200" kern="1200" dirty="0">
                <a:solidFill>
                  <a:schemeClr val="tx1"/>
                </a:solidFill>
                <a:effectLst/>
                <a:latin typeface="Arial" charset="0"/>
                <a:ea typeface="Arial" charset="0"/>
                <a:cs typeface="Arial" charset="0"/>
              </a:rPr>
              <a:t>    \sin\theta &amp; 0 &amp; \cos\theta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-\sin\theta \\</a:t>
            </a:r>
          </a:p>
          <a:p>
            <a:r>
              <a:rPr lang="en-US" sz="1200" kern="1200" dirty="0">
                <a:solidFill>
                  <a:schemeClr val="tx1"/>
                </a:solidFill>
                <a:effectLst/>
                <a:latin typeface="Arial" charset="0"/>
                <a:ea typeface="Arial" charset="0"/>
                <a:cs typeface="Arial" charset="0"/>
              </a:rPr>
              <a:t>  0 &amp; \cos\phi &amp; \sin\phi \cos\theta \\</a:t>
            </a:r>
          </a:p>
          <a:p>
            <a:r>
              <a:rPr lang="en-US" sz="1200" kern="1200" dirty="0">
                <a:solidFill>
                  <a:schemeClr val="tx1"/>
                </a:solidFill>
                <a:effectLst/>
                <a:latin typeface="Arial" charset="0"/>
                <a:ea typeface="Arial" charset="0"/>
                <a:cs typeface="Arial" charset="0"/>
              </a:rPr>
              <a:t>  0 &amp; -\sin\phi &amp; \cos\phi \cos\theta</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\dot{\phi} \\ \dot{\theta} \\ \dot{\psi}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1 &amp; \sin\phi\tan\theta &amp;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 \\</a:t>
            </a:r>
          </a:p>
          <a:p>
            <a:r>
              <a:rPr lang="es-ES_tradnl" sz="1200" kern="1200" dirty="0">
                <a:solidFill>
                  <a:schemeClr val="tx1"/>
                </a:solidFill>
                <a:latin typeface="Arial" charset="0"/>
                <a:ea typeface="Arial" charset="0"/>
                <a:cs typeface="Arial" charset="0"/>
              </a:rPr>
              <a:t>  0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 &amp; -\sin\phi \\</a:t>
            </a:r>
          </a:p>
          <a:p>
            <a:r>
              <a:rPr lang="es-ES_tradnl" sz="1200" kern="1200" dirty="0">
                <a:solidFill>
                  <a:schemeClr val="tx1"/>
                </a:solidFill>
                <a:latin typeface="Arial" charset="0"/>
                <a:ea typeface="Arial" charset="0"/>
                <a:cs typeface="Arial" charset="0"/>
              </a:rPr>
              <a:t>  0 &amp; \sin\phi\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a:t>
            </a:r>
          </a:p>
          <a:p>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end</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pmatrix</a:t>
            </a:r>
            <a:r>
              <a:rPr lang="es-ES_trad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  \begin{</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p \\ q \\ r </a:t>
            </a:r>
          </a:p>
          <a:p>
            <a:r>
              <a:rPr lang="nl-NL" sz="1200" kern="1200" dirty="0">
                <a:solidFill>
                  <a:schemeClr val="tx1"/>
                </a:solidFill>
                <a:latin typeface="Arial" charset="0"/>
                <a:ea typeface="Arial" charset="0"/>
                <a:cs typeface="Arial" charset="0"/>
              </a:rPr>
              <a:t>  \end{</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4</a:t>
            </a:fld>
            <a:endParaRPr lang="en-US"/>
          </a:p>
        </p:txBody>
      </p:sp>
    </p:spTree>
    <p:extLst>
      <p:ext uri="{BB962C8B-B14F-4D97-AF65-F5344CB8AC3E}">
        <p14:creationId xmlns:p14="http://schemas.microsoft.com/office/powerpoint/2010/main" val="1234613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Six of the 12 state equations for the MAV come from the kinematic \\</a:t>
            </a:r>
          </a:p>
          <a:p>
            <a:r>
              <a:rPr lang="en-US" sz="1200" kern="1200" dirty="0">
                <a:solidFill>
                  <a:schemeClr val="tx1"/>
                </a:solidFill>
                <a:effectLst/>
                <a:latin typeface="Arial" charset="0"/>
                <a:ea typeface="Arial" charset="0"/>
                <a:cs typeface="Arial" charset="0"/>
              </a:rPr>
              <a:t>equations relating positions and velocities:</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\sin\phi\sec\theta &amp; \cos\phi\sec\theta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remaining six equations will come from applying Newton’s 2nd law</a:t>
            </a:r>
          </a:p>
          <a:p>
            <a:r>
              <a:rPr lang="en-US" sz="1200" kern="1200" dirty="0">
                <a:solidFill>
                  <a:schemeClr val="tx1"/>
                </a:solidFill>
                <a:effectLst/>
                <a:latin typeface="Arial" charset="0"/>
                <a:ea typeface="Arial" charset="0"/>
                <a:cs typeface="Arial" charset="0"/>
              </a:rPr>
              <a:t>to the translational and rotational motion of the aircraft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5</a:t>
            </a:fld>
            <a:endParaRPr lang="en-US"/>
          </a:p>
        </p:txBody>
      </p:sp>
    </p:spTree>
    <p:extLst>
      <p:ext uri="{BB962C8B-B14F-4D97-AF65-F5344CB8AC3E}">
        <p14:creationId xmlns:p14="http://schemas.microsoft.com/office/powerpoint/2010/main" val="952775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the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in terms of the axes in the body frame: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Differentiation with respect to the inertial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k_i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\dot{p}_\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dp</a:t>
            </a:r>
            <a:r>
              <a:rPr lang="en-US" sz="1200" kern="1200" dirty="0">
                <a:solidFill>
                  <a:schemeClr val="tx1"/>
                </a:solidFill>
                <a:effectLst/>
                <a:latin typeface="Arial" charset="0"/>
                <a:ea typeface="Arial" charset="0"/>
                <a:cs typeface="Arial" charset="0"/>
              </a:rPr>
              <a:t>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6</a:t>
            </a:fld>
            <a:endParaRPr lang="en-US"/>
          </a:p>
        </p:txBody>
      </p:sp>
    </p:spTree>
    <p:extLst>
      <p:ext uri="{BB962C8B-B14F-4D97-AF65-F5344CB8AC3E}">
        <p14:creationId xmlns:p14="http://schemas.microsoft.com/office/powerpoint/2010/main" val="2900892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 from physics that for any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fixed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 we have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}\times\left(</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{k}^b\right)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resulting in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7</a:t>
            </a:fld>
            <a:endParaRPr lang="en-US"/>
          </a:p>
        </p:txBody>
      </p:sp>
    </p:spTree>
    <p:extLst>
      <p:ext uri="{BB962C8B-B14F-4D97-AF65-F5344CB8AC3E}">
        <p14:creationId xmlns:p14="http://schemas.microsoft.com/office/powerpoint/2010/main" val="1098884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Newton's 2nd Law: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What is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 is the sum of all external forces </a:t>
            </a:r>
          </a:p>
          <a:p>
            <a:r>
              <a:rPr lang="en-US" sz="1200" kern="1200" dirty="0">
                <a:solidFill>
                  <a:schemeClr val="tx1"/>
                </a:solidFill>
                <a:effectLst/>
                <a:latin typeface="Arial" charset="0"/>
                <a:ea typeface="Arial" charset="0"/>
                <a:cs typeface="Arial" charset="0"/>
              </a:rPr>
              <a:t>\item $\mass$ is the mass of the aircraft </a:t>
            </a:r>
          </a:p>
          <a:p>
            <a:r>
              <a:rPr lang="en-US" sz="1200" kern="1200" dirty="0">
                <a:solidFill>
                  <a:schemeClr val="tx1"/>
                </a:solidFill>
                <a:effectLst/>
                <a:latin typeface="Arial" charset="0"/>
                <a:ea typeface="Arial" charset="0"/>
                <a:cs typeface="Arial" charset="0"/>
              </a:rPr>
              <a:t>\item Time derivative taken in inertial frame  </a:t>
            </a:r>
          </a:p>
          <a:p>
            <a:r>
              <a:rPr lang="en-US" sz="1200" kern="1200" dirty="0">
                <a:solidFill>
                  <a:schemeClr val="tx1"/>
                </a:solidFill>
                <a:effectLst/>
                <a:latin typeface="Arial" charset="0"/>
                <a:ea typeface="Arial" charset="0"/>
                <a:cs typeface="Arial" charset="0"/>
              </a:rPr>
              <a:t>\end{itemize}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Using the expression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8</a:t>
            </a:fld>
            <a:endParaRPr lang="en-US"/>
          </a:p>
        </p:txBody>
      </p:sp>
    </p:spTree>
    <p:extLst>
      <p:ext uri="{BB962C8B-B14F-4D97-AF65-F5344CB8AC3E}">
        <p14:creationId xmlns:p14="http://schemas.microsoft.com/office/powerpoint/2010/main" val="2132911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Expressing </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in the body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{f}^b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Since </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we have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}\times\begin{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sz="1200" kern="1200" dirty="0">
              <a:solidFill>
                <a:schemeClr val="tx1"/>
              </a:solidFill>
              <a:latin typeface="Arial" charset="0"/>
              <a:ea typeface="Arial" charset="0"/>
              <a:cs typeface="Arial" charset="0"/>
            </a:endParaRP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9</a:t>
            </a:fld>
            <a:endParaRPr lang="en-US"/>
          </a:p>
        </p:txBody>
      </p:sp>
    </p:spTree>
    <p:extLst>
      <p:ext uri="{BB962C8B-B14F-4D97-AF65-F5344CB8AC3E}">
        <p14:creationId xmlns:p14="http://schemas.microsoft.com/office/powerpoint/2010/main" val="3827770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03754B5-3A1E-0248-A55C-159CC6409CE6}"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BFC2305-0CDA-2244-9EBE-BDD55CEEE6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65D38CA-9578-C34A-BE50-9D9C6E10DC2B}"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7"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ECC27A74-2623-F944-87AB-3919BB037EB7}"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83FECB5-2722-5A4C-90B3-CE5C5A9B154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2B2948A7-9587-CF4F-996E-DEF9F07B016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24A850F-C533-4F40-978E-E8CAECED8EC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78D1BE5-C9F0-9846-975F-719F3A16908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8"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119AB84-2C6A-F940-A645-19E05D6583E7}"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58887"/>
          </a:xfr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71698CA-37A4-4548-9297-DDDE44C85DC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CA4CD036-C63F-4240-BE0D-44A84124F08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043E230-62E1-A64D-A0F1-23D7D2FE596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9063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txBox="1">
            <a:spLocks noChangeArrowheads="1"/>
          </p:cNvSpPr>
          <p:nvPr userDrawn="1"/>
        </p:nvSpPr>
        <p:spPr bwMode="auto">
          <a:xfrm>
            <a:off x="457200" y="6568806"/>
            <a:ext cx="8229600" cy="28604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marL="0" indent="0" algn="l">
              <a:tabLst>
                <a:tab pos="7994650" algn="r"/>
              </a:tabLst>
              <a:defRPr/>
            </a:pPr>
            <a:r>
              <a:rPr lang="en-US" sz="1200" dirty="0"/>
              <a:t>Beard &amp; McLain,</a:t>
            </a:r>
            <a:r>
              <a:rPr lang="en-US" sz="1200" baseline="0" dirty="0"/>
              <a:t> “</a:t>
            </a:r>
            <a:r>
              <a:rPr lang="en-US" sz="1200" dirty="0"/>
              <a:t>Small Unmanned Aircraft,”  </a:t>
            </a:r>
            <a:r>
              <a:rPr lang="en-US" sz="1200" i="1" dirty="0"/>
              <a:t>Princeton University Press,</a:t>
            </a:r>
            <a:r>
              <a:rPr lang="en-US" sz="1200" baseline="0" dirty="0"/>
              <a:t> 2012   	Chapter 3: </a:t>
            </a:r>
            <a:r>
              <a:rPr lang="en-US" sz="1200" dirty="0"/>
              <a:t> Slide</a:t>
            </a:r>
            <a:fld id="{84CC4BE0-69A4-1A49-A7C1-B543DABBF88A}" type="slidenum">
              <a:rPr lang="en-US" sz="1200" smtClean="0"/>
              <a:pPr marL="0" indent="0" algn="l">
                <a:tabLst>
                  <a:tab pos="7994650" algn="r"/>
                </a:tabLst>
                <a:defRPr/>
              </a:pPr>
              <a:t>‹#›</a:t>
            </a:fld>
            <a:endParaRPr lang="en-US" sz="12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10.xml"/><Relationship Id="rId16" Type="http://schemas.openxmlformats.org/officeDocument/2006/relationships/image" Target="../media/image30.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38.emf"/></Relationships>
</file>

<file path=ppt/slides/_rels/slide1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2.xml"/><Relationship Id="rId16" Type="http://schemas.openxmlformats.org/officeDocument/2006/relationships/image" Target="../media/image15.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2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47.emf"/></Relationships>
</file>

<file path=ppt/slides/_rels/slide2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49.emf"/></Relationships>
</file>

<file path=ppt/slides/_rels/slide26.xml.rels><?xml version="1.0" encoding="UTF-8" standalone="yes"?>
<Relationships xmlns="http://schemas.openxmlformats.org/package/2006/relationships"><Relationship Id="rId8" Type="http://schemas.openxmlformats.org/officeDocument/2006/relationships/image" Target="../media/image55.emf"/><Relationship Id="rId13" Type="http://schemas.openxmlformats.org/officeDocument/2006/relationships/image" Target="../media/image60.emf"/><Relationship Id="rId18" Type="http://schemas.openxmlformats.org/officeDocument/2006/relationships/image" Target="../media/image65.emf"/><Relationship Id="rId3" Type="http://schemas.openxmlformats.org/officeDocument/2006/relationships/image" Target="../media/image50.emf"/><Relationship Id="rId7" Type="http://schemas.openxmlformats.org/officeDocument/2006/relationships/image" Target="../media/image54.emf"/><Relationship Id="rId12" Type="http://schemas.openxmlformats.org/officeDocument/2006/relationships/image" Target="../media/image59.emf"/><Relationship Id="rId17" Type="http://schemas.openxmlformats.org/officeDocument/2006/relationships/image" Target="../media/image64.emf"/><Relationship Id="rId2" Type="http://schemas.openxmlformats.org/officeDocument/2006/relationships/notesSlide" Target="../notesSlides/notesSlide26.xml"/><Relationship Id="rId16" Type="http://schemas.openxmlformats.org/officeDocument/2006/relationships/image" Target="../media/image63.emf"/><Relationship Id="rId1" Type="http://schemas.openxmlformats.org/officeDocument/2006/relationships/slideLayout" Target="../slideLayouts/slideLayout6.xml"/><Relationship Id="rId6" Type="http://schemas.openxmlformats.org/officeDocument/2006/relationships/image" Target="../media/image53.png"/><Relationship Id="rId11" Type="http://schemas.openxmlformats.org/officeDocument/2006/relationships/image" Target="../media/image58.emf"/><Relationship Id="rId5" Type="http://schemas.openxmlformats.org/officeDocument/2006/relationships/image" Target="../media/image52.emf"/><Relationship Id="rId15" Type="http://schemas.openxmlformats.org/officeDocument/2006/relationships/image" Target="../media/image62.emf"/><Relationship Id="rId10" Type="http://schemas.openxmlformats.org/officeDocument/2006/relationships/image" Target="../media/image57.emf"/><Relationship Id="rId19" Type="http://schemas.openxmlformats.org/officeDocument/2006/relationships/image" Target="../media/image66.emf"/><Relationship Id="rId4" Type="http://schemas.openxmlformats.org/officeDocument/2006/relationships/image" Target="../media/image51.emf"/><Relationship Id="rId9" Type="http://schemas.openxmlformats.org/officeDocument/2006/relationships/image" Target="../media/image56.emf"/><Relationship Id="rId14" Type="http://schemas.openxmlformats.org/officeDocument/2006/relationships/image" Target="../media/image6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emf"/><Relationship Id="rId3" Type="http://schemas.openxmlformats.org/officeDocument/2006/relationships/image" Target="../media/image17.emf"/><Relationship Id="rId7" Type="http://schemas.openxmlformats.org/officeDocument/2006/relationships/image" Target="../media/image5.emf"/><Relationship Id="rId12" Type="http://schemas.openxmlformats.org/officeDocument/2006/relationships/image" Target="../media/image10.emf"/><Relationship Id="rId17" Type="http://schemas.openxmlformats.org/officeDocument/2006/relationships/image" Target="../media/image18.emf"/><Relationship Id="rId2" Type="http://schemas.openxmlformats.org/officeDocument/2006/relationships/notesSlide" Target="../notesSlides/notesSlide4.xml"/><Relationship Id="rId16" Type="http://schemas.openxmlformats.org/officeDocument/2006/relationships/image" Target="../media/image14.emf"/><Relationship Id="rId1" Type="http://schemas.openxmlformats.org/officeDocument/2006/relationships/slideLayout" Target="../slideLayouts/slideLayout6.xml"/><Relationship Id="rId6" Type="http://schemas.openxmlformats.org/officeDocument/2006/relationships/image" Target="../media/image4.emf"/><Relationship Id="rId11" Type="http://schemas.openxmlformats.org/officeDocument/2006/relationships/image" Target="../media/image9.emf"/><Relationship Id="rId5" Type="http://schemas.openxmlformats.org/officeDocument/2006/relationships/image" Target="../media/image3.emf"/><Relationship Id="rId15" Type="http://schemas.openxmlformats.org/officeDocument/2006/relationships/image" Target="../media/image13.emf"/><Relationship Id="rId10" Type="http://schemas.openxmlformats.org/officeDocument/2006/relationships/image" Target="../media/image8.emf"/><Relationship Id="rId4" Type="http://schemas.openxmlformats.org/officeDocument/2006/relationships/image" Target="../media/image2.tiff"/><Relationship Id="rId9" Type="http://schemas.openxmlformats.org/officeDocument/2006/relationships/image" Target="../media/image7.emf"/><Relationship Id="rId14"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6.xml"/><Relationship Id="rId10" Type="http://schemas.openxmlformats.org/officeDocument/2006/relationships/image" Target="../media/image24.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7.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7.xml"/><Relationship Id="rId10" Type="http://schemas.openxmlformats.org/officeDocument/2006/relationships/image" Target="../media/image27.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8.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8.xml"/><Relationship Id="rId16" Type="http://schemas.openxmlformats.org/officeDocument/2006/relationships/image" Target="../media/image28.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9144000"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16386" name="Rectangle 2"/>
          <p:cNvSpPr>
            <a:spLocks noGrp="1" noChangeArrowheads="1"/>
          </p:cNvSpPr>
          <p:nvPr>
            <p:ph type="ctrTitle"/>
          </p:nvPr>
        </p:nvSpPr>
        <p:spPr/>
        <p:txBody>
          <a:bodyPr/>
          <a:lstStyle/>
          <a:p>
            <a:pPr eaLnBrk="1" hangingPunct="1"/>
            <a:r>
              <a:rPr lang="en-US"/>
              <a:t>Chapter 3</a:t>
            </a:r>
          </a:p>
        </p:txBody>
      </p:sp>
      <p:sp>
        <p:nvSpPr>
          <p:cNvPr id="16387" name="Rectangle 3"/>
          <p:cNvSpPr>
            <a:spLocks noGrp="1" noChangeArrowheads="1"/>
          </p:cNvSpPr>
          <p:nvPr>
            <p:ph type="subTitle" idx="1"/>
          </p:nvPr>
        </p:nvSpPr>
        <p:spPr/>
        <p:txBody>
          <a:bodyPr/>
          <a:lstStyle/>
          <a:p>
            <a:pPr eaLnBrk="1" hangingPunct="1"/>
            <a:r>
              <a:rPr lang="en-US"/>
              <a:t>Kinematics and Dynamics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32" name="Picture 31">
            <a:extLst>
              <a:ext uri="{FF2B5EF4-FFF2-40B4-BE49-F238E27FC236}">
                <a16:creationId xmlns:a16="http://schemas.microsoft.com/office/drawing/2014/main" id="{281CAF09-7BC2-3744-A102-126F6D99A35D}"/>
              </a:ext>
            </a:extLst>
          </p:cNvPr>
          <p:cNvPicPr>
            <a:picLocks noChangeAspect="1"/>
          </p:cNvPicPr>
          <p:nvPr/>
        </p:nvPicPr>
        <p:blipFill>
          <a:blip r:embed="rId16"/>
          <a:stretch>
            <a:fillRect/>
          </a:stretch>
        </p:blipFill>
        <p:spPr>
          <a:xfrm>
            <a:off x="3887377" y="1390218"/>
            <a:ext cx="5359400" cy="4699000"/>
          </a:xfrm>
          <a:prstGeom prst="rect">
            <a:avLst/>
          </a:prstGeom>
        </p:spPr>
      </p:pic>
    </p:spTree>
    <p:extLst>
      <p:ext uri="{BB962C8B-B14F-4D97-AF65-F5344CB8AC3E}">
        <p14:creationId xmlns:p14="http://schemas.microsoft.com/office/powerpoint/2010/main" val="249192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0A7180CF-BFA6-3E48-A815-7E0BC6C4B337}"/>
              </a:ext>
            </a:extLst>
          </p:cNvPr>
          <p:cNvPicPr>
            <a:picLocks noChangeAspect="1"/>
          </p:cNvPicPr>
          <p:nvPr/>
        </p:nvPicPr>
        <p:blipFill>
          <a:blip r:embed="rId3"/>
          <a:stretch>
            <a:fillRect/>
          </a:stretch>
        </p:blipFill>
        <p:spPr>
          <a:xfrm>
            <a:off x="266700" y="1133753"/>
            <a:ext cx="8610600" cy="5105400"/>
          </a:xfrm>
          <a:prstGeom prst="rect">
            <a:avLst/>
          </a:prstGeom>
        </p:spPr>
      </p:pic>
    </p:spTree>
    <p:extLst>
      <p:ext uri="{BB962C8B-B14F-4D97-AF65-F5344CB8AC3E}">
        <p14:creationId xmlns:p14="http://schemas.microsoft.com/office/powerpoint/2010/main" val="1054160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5" name="Picture 14">
            <a:extLst>
              <a:ext uri="{FF2B5EF4-FFF2-40B4-BE49-F238E27FC236}">
                <a16:creationId xmlns:a16="http://schemas.microsoft.com/office/drawing/2014/main" id="{7C048E8F-F196-B243-90A1-04F5F04C2A3C}"/>
              </a:ext>
            </a:extLst>
          </p:cNvPr>
          <p:cNvPicPr>
            <a:picLocks noChangeAspect="1"/>
          </p:cNvPicPr>
          <p:nvPr/>
        </p:nvPicPr>
        <p:blipFill>
          <a:blip r:embed="rId3"/>
          <a:stretch>
            <a:fillRect/>
          </a:stretch>
        </p:blipFill>
        <p:spPr>
          <a:xfrm>
            <a:off x="1384300" y="1278570"/>
            <a:ext cx="6375400" cy="4762500"/>
          </a:xfrm>
          <a:prstGeom prst="rect">
            <a:avLst/>
          </a:prstGeom>
        </p:spPr>
      </p:pic>
    </p:spTree>
    <p:extLst>
      <p:ext uri="{BB962C8B-B14F-4D97-AF65-F5344CB8AC3E}">
        <p14:creationId xmlns:p14="http://schemas.microsoft.com/office/powerpoint/2010/main" val="498079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EB84FD3D-C5A9-6644-AAF8-3921826A7EC0}"/>
              </a:ext>
            </a:extLst>
          </p:cNvPr>
          <p:cNvPicPr>
            <a:picLocks noChangeAspect="1"/>
          </p:cNvPicPr>
          <p:nvPr/>
        </p:nvPicPr>
        <p:blipFill>
          <a:blip r:embed="rId3"/>
          <a:stretch>
            <a:fillRect/>
          </a:stretch>
        </p:blipFill>
        <p:spPr>
          <a:xfrm>
            <a:off x="495300" y="1132458"/>
            <a:ext cx="8153400" cy="5143500"/>
          </a:xfrm>
          <a:prstGeom prst="rect">
            <a:avLst/>
          </a:prstGeom>
        </p:spPr>
      </p:pic>
    </p:spTree>
    <p:extLst>
      <p:ext uri="{BB962C8B-B14F-4D97-AF65-F5344CB8AC3E}">
        <p14:creationId xmlns:p14="http://schemas.microsoft.com/office/powerpoint/2010/main" val="3619291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2" name="Picture 11">
            <a:extLst>
              <a:ext uri="{FF2B5EF4-FFF2-40B4-BE49-F238E27FC236}">
                <a16:creationId xmlns:a16="http://schemas.microsoft.com/office/drawing/2014/main" id="{C067C2AA-FF88-6C4D-BE30-1D86DDA8D6CF}"/>
              </a:ext>
            </a:extLst>
          </p:cNvPr>
          <p:cNvPicPr>
            <a:picLocks noChangeAspect="1"/>
          </p:cNvPicPr>
          <p:nvPr/>
        </p:nvPicPr>
        <p:blipFill>
          <a:blip r:embed="rId3"/>
          <a:stretch>
            <a:fillRect/>
          </a:stretch>
        </p:blipFill>
        <p:spPr>
          <a:xfrm>
            <a:off x="101600" y="933909"/>
            <a:ext cx="8940800" cy="5549900"/>
          </a:xfrm>
          <a:prstGeom prst="rect">
            <a:avLst/>
          </a:prstGeom>
        </p:spPr>
      </p:pic>
    </p:spTree>
    <p:extLst>
      <p:ext uri="{BB962C8B-B14F-4D97-AF65-F5344CB8AC3E}">
        <p14:creationId xmlns:p14="http://schemas.microsoft.com/office/powerpoint/2010/main" val="1596306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pic>
        <p:nvPicPr>
          <p:cNvPr id="4" name="Picture 3">
            <a:extLst>
              <a:ext uri="{FF2B5EF4-FFF2-40B4-BE49-F238E27FC236}">
                <a16:creationId xmlns:a16="http://schemas.microsoft.com/office/drawing/2014/main" id="{BB10D947-6E8E-B342-A6CB-00766B142ABC}"/>
              </a:ext>
            </a:extLst>
          </p:cNvPr>
          <p:cNvPicPr>
            <a:picLocks noChangeAspect="1"/>
          </p:cNvPicPr>
          <p:nvPr/>
        </p:nvPicPr>
        <p:blipFill>
          <a:blip r:embed="rId3"/>
          <a:stretch>
            <a:fillRect/>
          </a:stretch>
        </p:blipFill>
        <p:spPr>
          <a:xfrm>
            <a:off x="1423634" y="1009485"/>
            <a:ext cx="6894744" cy="5453334"/>
          </a:xfrm>
          <a:prstGeom prst="rect">
            <a:avLst/>
          </a:prstGeom>
        </p:spPr>
      </p:pic>
    </p:spTree>
    <p:extLst>
      <p:ext uri="{BB962C8B-B14F-4D97-AF65-F5344CB8AC3E}">
        <p14:creationId xmlns:p14="http://schemas.microsoft.com/office/powerpoint/2010/main" val="122948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3" name="Picture 2">
            <a:extLst>
              <a:ext uri="{FF2B5EF4-FFF2-40B4-BE49-F238E27FC236}">
                <a16:creationId xmlns:a16="http://schemas.microsoft.com/office/drawing/2014/main" id="{2ABFD2B7-A15C-914A-A60C-AFAF0846BD2B}"/>
              </a:ext>
            </a:extLst>
          </p:cNvPr>
          <p:cNvPicPr>
            <a:picLocks noChangeAspect="1"/>
          </p:cNvPicPr>
          <p:nvPr/>
        </p:nvPicPr>
        <p:blipFill>
          <a:blip r:embed="rId3"/>
          <a:stretch>
            <a:fillRect/>
          </a:stretch>
        </p:blipFill>
        <p:spPr>
          <a:xfrm>
            <a:off x="438150" y="1974850"/>
            <a:ext cx="8267700" cy="2908300"/>
          </a:xfrm>
          <a:prstGeom prst="rect">
            <a:avLst/>
          </a:prstGeom>
        </p:spPr>
      </p:pic>
    </p:spTree>
    <p:extLst>
      <p:ext uri="{BB962C8B-B14F-4D97-AF65-F5344CB8AC3E}">
        <p14:creationId xmlns:p14="http://schemas.microsoft.com/office/powerpoint/2010/main" val="2188669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4232" y="1005219"/>
            <a:ext cx="5326466" cy="2513893"/>
          </a:xfrm>
          <a:prstGeom prst="rect">
            <a:avLst/>
          </a:prstGeom>
        </p:spPr>
      </p:pic>
      <p:pic>
        <p:nvPicPr>
          <p:cNvPr id="4" name="Picture 3">
            <a:extLst>
              <a:ext uri="{FF2B5EF4-FFF2-40B4-BE49-F238E27FC236}">
                <a16:creationId xmlns:a16="http://schemas.microsoft.com/office/drawing/2014/main" id="{A9E2BDA6-CEEF-4241-B83F-4659535BC61B}"/>
              </a:ext>
            </a:extLst>
          </p:cNvPr>
          <p:cNvPicPr>
            <a:picLocks noChangeAspect="1"/>
          </p:cNvPicPr>
          <p:nvPr/>
        </p:nvPicPr>
        <p:blipFill>
          <a:blip r:embed="rId4"/>
          <a:stretch>
            <a:fillRect/>
          </a:stretch>
        </p:blipFill>
        <p:spPr>
          <a:xfrm>
            <a:off x="1193800" y="3863109"/>
            <a:ext cx="6756400" cy="2540000"/>
          </a:xfrm>
          <a:prstGeom prst="rect">
            <a:avLst/>
          </a:prstGeom>
        </p:spPr>
      </p:pic>
    </p:spTree>
    <p:extLst>
      <p:ext uri="{BB962C8B-B14F-4D97-AF65-F5344CB8AC3E}">
        <p14:creationId xmlns:p14="http://schemas.microsoft.com/office/powerpoint/2010/main" val="217957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4" name="Picture 3">
            <a:extLst>
              <a:ext uri="{FF2B5EF4-FFF2-40B4-BE49-F238E27FC236}">
                <a16:creationId xmlns:a16="http://schemas.microsoft.com/office/drawing/2014/main" id="{A7C879C4-5BAE-D549-B0E5-2B5161E15294}"/>
              </a:ext>
            </a:extLst>
          </p:cNvPr>
          <p:cNvPicPr>
            <a:picLocks noChangeAspect="1"/>
          </p:cNvPicPr>
          <p:nvPr/>
        </p:nvPicPr>
        <p:blipFill>
          <a:blip r:embed="rId3"/>
          <a:stretch>
            <a:fillRect/>
          </a:stretch>
        </p:blipFill>
        <p:spPr>
          <a:xfrm>
            <a:off x="809418" y="1314367"/>
            <a:ext cx="7073900" cy="4597400"/>
          </a:xfrm>
          <a:prstGeom prst="rect">
            <a:avLst/>
          </a:prstGeom>
        </p:spPr>
      </p:pic>
    </p:spTree>
    <p:extLst>
      <p:ext uri="{BB962C8B-B14F-4D97-AF65-F5344CB8AC3E}">
        <p14:creationId xmlns:p14="http://schemas.microsoft.com/office/powerpoint/2010/main" val="2278627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6" name="Picture 5">
            <a:extLst>
              <a:ext uri="{FF2B5EF4-FFF2-40B4-BE49-F238E27FC236}">
                <a16:creationId xmlns:a16="http://schemas.microsoft.com/office/drawing/2014/main" id="{C2C0E831-8F80-724F-B2AA-795B25766D40}"/>
              </a:ext>
            </a:extLst>
          </p:cNvPr>
          <p:cNvPicPr>
            <a:picLocks noChangeAspect="1"/>
          </p:cNvPicPr>
          <p:nvPr/>
        </p:nvPicPr>
        <p:blipFill>
          <a:blip r:embed="rId3"/>
          <a:stretch>
            <a:fillRect/>
          </a:stretch>
        </p:blipFill>
        <p:spPr>
          <a:xfrm>
            <a:off x="641350" y="1425699"/>
            <a:ext cx="7861300" cy="2082800"/>
          </a:xfrm>
          <a:prstGeom prst="rect">
            <a:avLst/>
          </a:prstGeom>
        </p:spPr>
      </p:pic>
    </p:spTree>
    <p:extLst>
      <p:ext uri="{BB962C8B-B14F-4D97-AF65-F5344CB8AC3E}">
        <p14:creationId xmlns:p14="http://schemas.microsoft.com/office/powerpoint/2010/main" val="414193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178391" y="1036895"/>
            <a:ext cx="5563411" cy="2988523"/>
            <a:chOff x="1269999" y="1111250"/>
            <a:chExt cx="6832601" cy="3670300"/>
          </a:xfrm>
        </p:grpSpPr>
        <p:pic>
          <p:nvPicPr>
            <p:cNvPr id="37" name="Picture 36"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1843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8440"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7"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20" name="Picture 19"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21" name="Picture 20"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22" name="Picture 21"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23" name="Picture 22"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24" name="Picture 23"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25" name="Picture 24"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26" name="Picture 25"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27" name="Picture 26"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28" name="Picture 27"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32" name="Picture 31"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33" name="Picture 32"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34" name="Picture 33" descr="latex-image-1.pdf"/>
            <p:cNvPicPr>
              <a:picLocks noChangeAspect="1"/>
            </p:cNvPicPr>
            <p:nvPr/>
          </p:nvPicPr>
          <p:blipFill>
            <a:blip r:embed="rId15"/>
            <a:stretch>
              <a:fillRect/>
            </a:stretch>
          </p:blipFill>
          <p:spPr>
            <a:xfrm>
              <a:off x="4718050" y="4591050"/>
              <a:ext cx="749300" cy="190500"/>
            </a:xfrm>
            <a:prstGeom prst="rect">
              <a:avLst/>
            </a:prstGeom>
          </p:spPr>
        </p:pic>
      </p:grpSp>
      <p:sp>
        <p:nvSpPr>
          <p:cNvPr id="5" name="Title 4"/>
          <p:cNvSpPr>
            <a:spLocks noGrp="1"/>
          </p:cNvSpPr>
          <p:nvPr>
            <p:ph type="title"/>
          </p:nvPr>
        </p:nvSpPr>
        <p:spPr/>
        <p:txBody>
          <a:bodyPr/>
          <a:lstStyle/>
          <a:p>
            <a:r>
              <a:rPr lang="en-US" dirty="0"/>
              <a:t>Aircraft State Variables</a:t>
            </a:r>
          </a:p>
        </p:txBody>
      </p:sp>
      <p:pic>
        <p:nvPicPr>
          <p:cNvPr id="2" name="Picture 1">
            <a:extLst>
              <a:ext uri="{FF2B5EF4-FFF2-40B4-BE49-F238E27FC236}">
                <a16:creationId xmlns:a16="http://schemas.microsoft.com/office/drawing/2014/main" id="{8D708AC8-109E-B541-85B8-B17C07E02B75}"/>
              </a:ext>
            </a:extLst>
          </p:cNvPr>
          <p:cNvPicPr>
            <a:picLocks noChangeAspect="1"/>
          </p:cNvPicPr>
          <p:nvPr/>
        </p:nvPicPr>
        <p:blipFill>
          <a:blip r:embed="rId16"/>
          <a:stretch>
            <a:fillRect/>
          </a:stretch>
        </p:blipFill>
        <p:spPr>
          <a:xfrm>
            <a:off x="3545522" y="3491287"/>
            <a:ext cx="5769959" cy="288987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sp>
        <p:nvSpPr>
          <p:cNvPr id="3" name="TextBox 2">
            <a:extLst>
              <a:ext uri="{FF2B5EF4-FFF2-40B4-BE49-F238E27FC236}">
                <a16:creationId xmlns:a16="http://schemas.microsoft.com/office/drawing/2014/main" id="{D3919C5C-3010-F141-A860-3F6024E171DA}"/>
              </a:ext>
            </a:extLst>
          </p:cNvPr>
          <p:cNvSpPr txBox="1"/>
          <p:nvPr/>
        </p:nvSpPr>
        <p:spPr>
          <a:xfrm>
            <a:off x="6039510" y="2444115"/>
            <a:ext cx="2831358" cy="984885"/>
          </a:xfrm>
          <a:prstGeom prst="rect">
            <a:avLst/>
          </a:prstGeom>
          <a:noFill/>
          <a:ln>
            <a:solidFill>
              <a:schemeClr val="tx1"/>
            </a:solidFill>
          </a:ln>
        </p:spPr>
        <p:txBody>
          <a:bodyPr wrap="square" rtlCol="0">
            <a:spAutoFit/>
          </a:bodyPr>
          <a:lstStyle/>
          <a:p>
            <a:pPr marL="171450" indent="-171450">
              <a:spcAft>
                <a:spcPts val="600"/>
              </a:spcAft>
              <a:buFont typeface="Arial" panose="020B0604020202020204" pitchFamily="34" charset="0"/>
              <a:buChar char="•"/>
            </a:pPr>
            <a:r>
              <a:rPr lang="en-US" sz="1200" dirty="0"/>
              <a:t>Quaternion EOM are simpler (linear)</a:t>
            </a:r>
          </a:p>
          <a:p>
            <a:pPr marL="171450" indent="-171450">
              <a:spcAft>
                <a:spcPts val="600"/>
              </a:spcAft>
              <a:buFont typeface="Arial" panose="020B0604020202020204" pitchFamily="34" charset="0"/>
              <a:buChar char="•"/>
            </a:pPr>
            <a:r>
              <a:rPr lang="en-US" sz="1200" dirty="0"/>
              <a:t>Require conversion to Euler angles</a:t>
            </a:r>
          </a:p>
          <a:p>
            <a:pPr marL="171450" indent="-171450">
              <a:spcAft>
                <a:spcPts val="600"/>
              </a:spcAft>
              <a:buFont typeface="Arial" panose="020B0604020202020204" pitchFamily="34" charset="0"/>
              <a:buChar char="•"/>
            </a:pPr>
            <a:r>
              <a:rPr lang="en-US" sz="1200" dirty="0"/>
              <a:t>Must be normalized after each integration step</a:t>
            </a:r>
          </a:p>
        </p:txBody>
      </p:sp>
      <p:cxnSp>
        <p:nvCxnSpPr>
          <p:cNvPr id="6" name="Straight Arrow Connector 5">
            <a:extLst>
              <a:ext uri="{FF2B5EF4-FFF2-40B4-BE49-F238E27FC236}">
                <a16:creationId xmlns:a16="http://schemas.microsoft.com/office/drawing/2014/main" id="{8C758A52-1A65-E540-A110-75A1721F2ACA}"/>
              </a:ext>
            </a:extLst>
          </p:cNvPr>
          <p:cNvCxnSpPr>
            <a:cxnSpLocks/>
          </p:cNvCxnSpPr>
          <p:nvPr/>
        </p:nvCxnSpPr>
        <p:spPr>
          <a:xfrm flipH="1">
            <a:off x="5587341" y="2986644"/>
            <a:ext cx="452169" cy="1543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C2AE7EFB-5788-724C-9FB1-8A0FD351CA13}"/>
              </a:ext>
            </a:extLst>
          </p:cNvPr>
          <p:cNvPicPr>
            <a:picLocks noChangeAspect="1"/>
          </p:cNvPicPr>
          <p:nvPr/>
        </p:nvPicPr>
        <p:blipFill>
          <a:blip r:embed="rId3"/>
          <a:stretch>
            <a:fillRect/>
          </a:stretch>
        </p:blipFill>
        <p:spPr>
          <a:xfrm>
            <a:off x="1422400" y="933909"/>
            <a:ext cx="6299200" cy="5219700"/>
          </a:xfrm>
          <a:prstGeom prst="rect">
            <a:avLst/>
          </a:prstGeom>
        </p:spPr>
      </p:pic>
    </p:spTree>
    <p:extLst>
      <p:ext uri="{BB962C8B-B14F-4D97-AF65-F5344CB8AC3E}">
        <p14:creationId xmlns:p14="http://schemas.microsoft.com/office/powerpoint/2010/main" val="3111395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5" name="Picture 4">
            <a:extLst>
              <a:ext uri="{FF2B5EF4-FFF2-40B4-BE49-F238E27FC236}">
                <a16:creationId xmlns:a16="http://schemas.microsoft.com/office/drawing/2014/main" id="{D04172C0-30AD-A048-9991-1F6773DF587A}"/>
              </a:ext>
            </a:extLst>
          </p:cNvPr>
          <p:cNvPicPr>
            <a:picLocks noChangeAspect="1"/>
          </p:cNvPicPr>
          <p:nvPr/>
        </p:nvPicPr>
        <p:blipFill>
          <a:blip r:embed="rId3"/>
          <a:stretch>
            <a:fillRect/>
          </a:stretch>
        </p:blipFill>
        <p:spPr>
          <a:xfrm>
            <a:off x="457200" y="1187203"/>
            <a:ext cx="8166100" cy="4838700"/>
          </a:xfrm>
          <a:prstGeom prst="rect">
            <a:avLst/>
          </a:prstGeom>
        </p:spPr>
      </p:pic>
    </p:spTree>
    <p:extLst>
      <p:ext uri="{BB962C8B-B14F-4D97-AF65-F5344CB8AC3E}">
        <p14:creationId xmlns:p14="http://schemas.microsoft.com/office/powerpoint/2010/main" val="1639061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dirty="0"/>
              <a:t>Runge-</a:t>
            </a:r>
            <a:r>
              <a:rPr lang="en-US" dirty="0" err="1"/>
              <a:t>Kutta</a:t>
            </a:r>
            <a:r>
              <a:rPr lang="en-US" dirty="0"/>
              <a:t> Integration</a:t>
            </a:r>
          </a:p>
        </p:txBody>
      </p:sp>
      <p:pic>
        <p:nvPicPr>
          <p:cNvPr id="3" name="Picture 2">
            <a:extLst>
              <a:ext uri="{FF2B5EF4-FFF2-40B4-BE49-F238E27FC236}">
                <a16:creationId xmlns:a16="http://schemas.microsoft.com/office/drawing/2014/main" id="{2E357BB1-695C-914C-B949-0E5EB29874A9}"/>
              </a:ext>
            </a:extLst>
          </p:cNvPr>
          <p:cNvPicPr>
            <a:picLocks noChangeAspect="1"/>
          </p:cNvPicPr>
          <p:nvPr/>
        </p:nvPicPr>
        <p:blipFill>
          <a:blip r:embed="rId3"/>
          <a:stretch>
            <a:fillRect/>
          </a:stretch>
        </p:blipFill>
        <p:spPr>
          <a:xfrm>
            <a:off x="488950" y="1206130"/>
            <a:ext cx="8166100" cy="4978400"/>
          </a:xfrm>
          <a:prstGeom prst="rect">
            <a:avLst/>
          </a:prstGeom>
        </p:spPr>
      </p:pic>
    </p:spTree>
    <p:extLst>
      <p:ext uri="{BB962C8B-B14F-4D97-AF65-F5344CB8AC3E}">
        <p14:creationId xmlns:p14="http://schemas.microsoft.com/office/powerpoint/2010/main" val="1191177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32530"/>
            <a:ext cx="8229600" cy="758887"/>
          </a:xfrm>
        </p:spPr>
        <p:txBody>
          <a:bodyPr/>
          <a:lstStyle/>
          <a:p>
            <a:r>
              <a:rPr lang="en-US" sz="3600" dirty="0"/>
              <a:t>RK1 Algorithm</a:t>
            </a:r>
          </a:p>
        </p:txBody>
      </p:sp>
      <p:pic>
        <p:nvPicPr>
          <p:cNvPr id="5" name="Picture 4">
            <a:extLst>
              <a:ext uri="{FF2B5EF4-FFF2-40B4-BE49-F238E27FC236}">
                <a16:creationId xmlns:a16="http://schemas.microsoft.com/office/drawing/2014/main" id="{D49838F6-67E5-B247-83E8-3C5D4FD70573}"/>
              </a:ext>
            </a:extLst>
          </p:cNvPr>
          <p:cNvPicPr>
            <a:picLocks noChangeAspect="1"/>
          </p:cNvPicPr>
          <p:nvPr/>
        </p:nvPicPr>
        <p:blipFill>
          <a:blip r:embed="rId3"/>
          <a:stretch>
            <a:fillRect/>
          </a:stretch>
        </p:blipFill>
        <p:spPr>
          <a:xfrm>
            <a:off x="5751089" y="3635977"/>
            <a:ext cx="3219487" cy="2430606"/>
          </a:xfrm>
          <a:prstGeom prst="rect">
            <a:avLst/>
          </a:prstGeom>
        </p:spPr>
      </p:pic>
      <p:pic>
        <p:nvPicPr>
          <p:cNvPr id="9" name="Picture 8">
            <a:extLst>
              <a:ext uri="{FF2B5EF4-FFF2-40B4-BE49-F238E27FC236}">
                <a16:creationId xmlns:a16="http://schemas.microsoft.com/office/drawing/2014/main" id="{724A2C7F-06C0-FC49-B055-F6728FD7A203}"/>
              </a:ext>
            </a:extLst>
          </p:cNvPr>
          <p:cNvPicPr>
            <a:picLocks noChangeAspect="1"/>
          </p:cNvPicPr>
          <p:nvPr/>
        </p:nvPicPr>
        <p:blipFill>
          <a:blip r:embed="rId4"/>
          <a:stretch>
            <a:fillRect/>
          </a:stretch>
        </p:blipFill>
        <p:spPr>
          <a:xfrm>
            <a:off x="521046" y="1298171"/>
            <a:ext cx="6007100" cy="3962400"/>
          </a:xfrm>
          <a:prstGeom prst="rect">
            <a:avLst/>
          </a:prstGeom>
        </p:spPr>
      </p:pic>
    </p:spTree>
    <p:extLst>
      <p:ext uri="{BB962C8B-B14F-4D97-AF65-F5344CB8AC3E}">
        <p14:creationId xmlns:p14="http://schemas.microsoft.com/office/powerpoint/2010/main" val="1925929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28329"/>
            <a:ext cx="8229600" cy="758887"/>
          </a:xfrm>
        </p:spPr>
        <p:txBody>
          <a:bodyPr/>
          <a:lstStyle/>
          <a:p>
            <a:r>
              <a:rPr lang="en-US" sz="3600" dirty="0"/>
              <a:t>RK2 Algorithm</a:t>
            </a:r>
          </a:p>
        </p:txBody>
      </p:sp>
      <p:pic>
        <p:nvPicPr>
          <p:cNvPr id="4" name="Picture 3">
            <a:extLst>
              <a:ext uri="{FF2B5EF4-FFF2-40B4-BE49-F238E27FC236}">
                <a16:creationId xmlns:a16="http://schemas.microsoft.com/office/drawing/2014/main" id="{C2BB3D41-A806-EC49-8679-D56D63DEBFBF}"/>
              </a:ext>
            </a:extLst>
          </p:cNvPr>
          <p:cNvPicPr>
            <a:picLocks noChangeAspect="1"/>
          </p:cNvPicPr>
          <p:nvPr/>
        </p:nvPicPr>
        <p:blipFill>
          <a:blip r:embed="rId3"/>
          <a:stretch>
            <a:fillRect/>
          </a:stretch>
        </p:blipFill>
        <p:spPr>
          <a:xfrm>
            <a:off x="5694062" y="4139513"/>
            <a:ext cx="3153430" cy="2380735"/>
          </a:xfrm>
          <a:prstGeom prst="rect">
            <a:avLst/>
          </a:prstGeom>
        </p:spPr>
      </p:pic>
      <p:pic>
        <p:nvPicPr>
          <p:cNvPr id="6" name="Picture 5">
            <a:extLst>
              <a:ext uri="{FF2B5EF4-FFF2-40B4-BE49-F238E27FC236}">
                <a16:creationId xmlns:a16="http://schemas.microsoft.com/office/drawing/2014/main" id="{36D7362F-59A9-3D40-9BC7-340DC4366E22}"/>
              </a:ext>
            </a:extLst>
          </p:cNvPr>
          <p:cNvPicPr>
            <a:picLocks noChangeAspect="1"/>
          </p:cNvPicPr>
          <p:nvPr/>
        </p:nvPicPr>
        <p:blipFill>
          <a:blip r:embed="rId4"/>
          <a:stretch>
            <a:fillRect/>
          </a:stretch>
        </p:blipFill>
        <p:spPr>
          <a:xfrm>
            <a:off x="457200" y="880803"/>
            <a:ext cx="6108700" cy="5295900"/>
          </a:xfrm>
          <a:prstGeom prst="rect">
            <a:avLst/>
          </a:prstGeom>
        </p:spPr>
      </p:pic>
    </p:spTree>
    <p:extLst>
      <p:ext uri="{BB962C8B-B14F-4D97-AF65-F5344CB8AC3E}">
        <p14:creationId xmlns:p14="http://schemas.microsoft.com/office/powerpoint/2010/main" val="3391169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5" name="Picture 4">
            <a:extLst>
              <a:ext uri="{FF2B5EF4-FFF2-40B4-BE49-F238E27FC236}">
                <a16:creationId xmlns:a16="http://schemas.microsoft.com/office/drawing/2014/main" id="{BE8CE387-8155-1142-AC39-8D33C4EBED54}"/>
              </a:ext>
            </a:extLst>
          </p:cNvPr>
          <p:cNvPicPr>
            <a:picLocks noChangeAspect="1"/>
          </p:cNvPicPr>
          <p:nvPr/>
        </p:nvPicPr>
        <p:blipFill>
          <a:blip r:embed="rId3"/>
          <a:stretch>
            <a:fillRect/>
          </a:stretch>
        </p:blipFill>
        <p:spPr>
          <a:xfrm>
            <a:off x="5857103" y="3920406"/>
            <a:ext cx="3116306" cy="2352708"/>
          </a:xfrm>
          <a:prstGeom prst="rect">
            <a:avLst/>
          </a:prstGeom>
        </p:spPr>
      </p:pic>
      <p:pic>
        <p:nvPicPr>
          <p:cNvPr id="3" name="Picture 2">
            <a:extLst>
              <a:ext uri="{FF2B5EF4-FFF2-40B4-BE49-F238E27FC236}">
                <a16:creationId xmlns:a16="http://schemas.microsoft.com/office/drawing/2014/main" id="{F2F093CF-27E9-7848-B044-779F08377C1D}"/>
              </a:ext>
            </a:extLst>
          </p:cNvPr>
          <p:cNvPicPr>
            <a:picLocks noChangeAspect="1"/>
          </p:cNvPicPr>
          <p:nvPr/>
        </p:nvPicPr>
        <p:blipFill>
          <a:blip r:embed="rId4"/>
          <a:stretch>
            <a:fillRect/>
          </a:stretch>
        </p:blipFill>
        <p:spPr>
          <a:xfrm>
            <a:off x="417556" y="1209675"/>
            <a:ext cx="6997700" cy="4648200"/>
          </a:xfrm>
          <a:prstGeom prst="rect">
            <a:avLst/>
          </a:prstGeom>
        </p:spPr>
      </p:pic>
    </p:spTree>
    <p:extLst>
      <p:ext uri="{BB962C8B-B14F-4D97-AF65-F5344CB8AC3E}">
        <p14:creationId xmlns:p14="http://schemas.microsoft.com/office/powerpoint/2010/main" val="262203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9" name="Picture 8">
            <a:extLst>
              <a:ext uri="{FF2B5EF4-FFF2-40B4-BE49-F238E27FC236}">
                <a16:creationId xmlns:a16="http://schemas.microsoft.com/office/drawing/2014/main" id="{E6B0EA69-4102-B64A-8A89-1F2032979F6A}"/>
              </a:ext>
            </a:extLst>
          </p:cNvPr>
          <p:cNvPicPr>
            <a:picLocks noChangeAspect="1"/>
          </p:cNvPicPr>
          <p:nvPr/>
        </p:nvPicPr>
        <p:blipFill>
          <a:blip r:embed="rId3"/>
          <a:stretch>
            <a:fillRect/>
          </a:stretch>
        </p:blipFill>
        <p:spPr>
          <a:xfrm>
            <a:off x="254000" y="1304925"/>
            <a:ext cx="4597400" cy="190500"/>
          </a:xfrm>
          <a:prstGeom prst="rect">
            <a:avLst/>
          </a:prstGeom>
        </p:spPr>
      </p:pic>
      <p:pic>
        <p:nvPicPr>
          <p:cNvPr id="11" name="Picture 10">
            <a:extLst>
              <a:ext uri="{FF2B5EF4-FFF2-40B4-BE49-F238E27FC236}">
                <a16:creationId xmlns:a16="http://schemas.microsoft.com/office/drawing/2014/main" id="{57032DA8-5418-4344-A84C-A19146805B03}"/>
              </a:ext>
            </a:extLst>
          </p:cNvPr>
          <p:cNvPicPr>
            <a:picLocks noChangeAspect="1"/>
          </p:cNvPicPr>
          <p:nvPr/>
        </p:nvPicPr>
        <p:blipFill>
          <a:blip r:embed="rId4"/>
          <a:stretch>
            <a:fillRect/>
          </a:stretch>
        </p:blipFill>
        <p:spPr>
          <a:xfrm>
            <a:off x="254000" y="4292600"/>
            <a:ext cx="4064000" cy="406400"/>
          </a:xfrm>
          <a:prstGeom prst="rect">
            <a:avLst/>
          </a:prstGeom>
        </p:spPr>
      </p:pic>
      <p:pic>
        <p:nvPicPr>
          <p:cNvPr id="31" name="Picture 30">
            <a:extLst>
              <a:ext uri="{FF2B5EF4-FFF2-40B4-BE49-F238E27FC236}">
                <a16:creationId xmlns:a16="http://schemas.microsoft.com/office/drawing/2014/main" id="{5D43B7A8-1B96-6745-AEEC-930917CD100C}"/>
              </a:ext>
            </a:extLst>
          </p:cNvPr>
          <p:cNvPicPr>
            <a:picLocks noChangeAspect="1"/>
          </p:cNvPicPr>
          <p:nvPr/>
        </p:nvPicPr>
        <p:blipFill>
          <a:blip r:embed="rId5"/>
          <a:stretch>
            <a:fillRect/>
          </a:stretch>
        </p:blipFill>
        <p:spPr>
          <a:xfrm>
            <a:off x="478364" y="1636640"/>
            <a:ext cx="3581400" cy="2362200"/>
          </a:xfrm>
          <a:prstGeom prst="rect">
            <a:avLst/>
          </a:prstGeom>
        </p:spPr>
      </p:pic>
      <p:grpSp>
        <p:nvGrpSpPr>
          <p:cNvPr id="38" name="Group 37">
            <a:extLst>
              <a:ext uri="{FF2B5EF4-FFF2-40B4-BE49-F238E27FC236}">
                <a16:creationId xmlns:a16="http://schemas.microsoft.com/office/drawing/2014/main" id="{DF91FB54-05AB-E843-BB67-2429F2CB1897}"/>
              </a:ext>
            </a:extLst>
          </p:cNvPr>
          <p:cNvGrpSpPr/>
          <p:nvPr/>
        </p:nvGrpSpPr>
        <p:grpSpPr>
          <a:xfrm>
            <a:off x="4572000" y="1495425"/>
            <a:ext cx="4419600" cy="4755993"/>
            <a:chOff x="4572000" y="1495425"/>
            <a:chExt cx="4419600" cy="4755993"/>
          </a:xfrm>
        </p:grpSpPr>
        <p:pic>
          <p:nvPicPr>
            <p:cNvPr id="5" name="Picture 4" descr="Chart&#10;&#10;Description automatically generated">
              <a:extLst>
                <a:ext uri="{FF2B5EF4-FFF2-40B4-BE49-F238E27FC236}">
                  <a16:creationId xmlns:a16="http://schemas.microsoft.com/office/drawing/2014/main" id="{CDAD7C37-5A2E-F54E-905E-16D6A9806407}"/>
                </a:ext>
              </a:extLst>
            </p:cNvPr>
            <p:cNvPicPr>
              <a:picLocks noChangeAspect="1"/>
            </p:cNvPicPr>
            <p:nvPr/>
          </p:nvPicPr>
          <p:blipFill rotWithShape="1">
            <a:blip r:embed="rId6"/>
            <a:srcRect r="4527"/>
            <a:stretch/>
          </p:blipFill>
          <p:spPr>
            <a:xfrm>
              <a:off x="4572000" y="1495425"/>
              <a:ext cx="4419600" cy="4629151"/>
            </a:xfrm>
            <a:prstGeom prst="rect">
              <a:avLst/>
            </a:prstGeom>
          </p:spPr>
        </p:pic>
        <p:sp>
          <p:nvSpPr>
            <p:cNvPr id="6" name="Rectangle 5">
              <a:extLst>
                <a:ext uri="{FF2B5EF4-FFF2-40B4-BE49-F238E27FC236}">
                  <a16:creationId xmlns:a16="http://schemas.microsoft.com/office/drawing/2014/main" id="{7D184CDF-DD7E-484D-AB50-8C1B01FFFCF0}"/>
                </a:ext>
              </a:extLst>
            </p:cNvPr>
            <p:cNvSpPr/>
            <p:nvPr/>
          </p:nvSpPr>
          <p:spPr>
            <a:xfrm>
              <a:off x="5659578" y="5912864"/>
              <a:ext cx="3038476" cy="338554"/>
            </a:xfrm>
            <a:prstGeom prst="rect">
              <a:avLst/>
            </a:prstGeom>
          </p:spPr>
          <p:txBody>
            <a:bodyPr wrap="square">
              <a:spAutoFit/>
            </a:bodyPr>
            <a:lstStyle/>
            <a:p>
              <a:r>
                <a:rPr lang="en-US" sz="800" dirty="0"/>
                <a:t>Adapted from </a:t>
              </a:r>
              <a:r>
                <a:rPr lang="en-US" sz="800" dirty="0" err="1"/>
                <a:t>HilberTraum</a:t>
              </a:r>
              <a:r>
                <a:rPr lang="en-US" sz="800" dirty="0"/>
                <a:t> - Own work, CC BY-SA 4.0, https://</a:t>
              </a:r>
              <a:r>
                <a:rPr lang="en-US" sz="800" dirty="0" err="1"/>
                <a:t>commons.wikimedia.org</a:t>
              </a:r>
              <a:r>
                <a:rPr lang="en-US" sz="800" dirty="0"/>
                <a:t>/w/</a:t>
              </a:r>
              <a:r>
                <a:rPr lang="en-US" sz="800" dirty="0" err="1"/>
                <a:t>index.php?curid</a:t>
              </a:r>
              <a:r>
                <a:rPr lang="en-US" sz="800" dirty="0"/>
                <a:t>=64366870</a:t>
              </a:r>
            </a:p>
          </p:txBody>
        </p:sp>
        <p:pic>
          <p:nvPicPr>
            <p:cNvPr id="17" name="Picture 16">
              <a:extLst>
                <a:ext uri="{FF2B5EF4-FFF2-40B4-BE49-F238E27FC236}">
                  <a16:creationId xmlns:a16="http://schemas.microsoft.com/office/drawing/2014/main" id="{195B364E-A77A-B242-9F80-E2F50FD36397}"/>
                </a:ext>
              </a:extLst>
            </p:cNvPr>
            <p:cNvPicPr>
              <a:picLocks noChangeAspect="1"/>
            </p:cNvPicPr>
            <p:nvPr/>
          </p:nvPicPr>
          <p:blipFill>
            <a:blip r:embed="rId7"/>
            <a:stretch>
              <a:fillRect/>
            </a:stretch>
          </p:blipFill>
          <p:spPr>
            <a:xfrm>
              <a:off x="5685366" y="4586818"/>
              <a:ext cx="177800" cy="139700"/>
            </a:xfrm>
            <a:prstGeom prst="rect">
              <a:avLst/>
            </a:prstGeom>
            <a:solidFill>
              <a:schemeClr val="bg1"/>
            </a:solidFill>
          </p:spPr>
        </p:pic>
        <p:pic>
          <p:nvPicPr>
            <p:cNvPr id="18" name="Picture 17">
              <a:extLst>
                <a:ext uri="{FF2B5EF4-FFF2-40B4-BE49-F238E27FC236}">
                  <a16:creationId xmlns:a16="http://schemas.microsoft.com/office/drawing/2014/main" id="{33ADE359-7D1A-874B-A920-C327EBF69A80}"/>
                </a:ext>
              </a:extLst>
            </p:cNvPr>
            <p:cNvPicPr>
              <a:picLocks noChangeAspect="1"/>
            </p:cNvPicPr>
            <p:nvPr/>
          </p:nvPicPr>
          <p:blipFill>
            <a:blip r:embed="rId8"/>
            <a:stretch>
              <a:fillRect/>
            </a:stretch>
          </p:blipFill>
          <p:spPr>
            <a:xfrm>
              <a:off x="6857999" y="4053390"/>
              <a:ext cx="177800" cy="139700"/>
            </a:xfrm>
            <a:prstGeom prst="rect">
              <a:avLst/>
            </a:prstGeom>
            <a:solidFill>
              <a:schemeClr val="bg1"/>
            </a:solidFill>
          </p:spPr>
        </p:pic>
        <p:pic>
          <p:nvPicPr>
            <p:cNvPr id="19" name="Picture 18">
              <a:extLst>
                <a:ext uri="{FF2B5EF4-FFF2-40B4-BE49-F238E27FC236}">
                  <a16:creationId xmlns:a16="http://schemas.microsoft.com/office/drawing/2014/main" id="{31F7993E-71EB-A646-9FE1-0F3F0F4D02E3}"/>
                </a:ext>
              </a:extLst>
            </p:cNvPr>
            <p:cNvPicPr>
              <a:picLocks noChangeAspect="1"/>
            </p:cNvPicPr>
            <p:nvPr/>
          </p:nvPicPr>
          <p:blipFill>
            <a:blip r:embed="rId9"/>
            <a:stretch>
              <a:fillRect/>
            </a:stretch>
          </p:blipFill>
          <p:spPr>
            <a:xfrm>
              <a:off x="6764866" y="3507319"/>
              <a:ext cx="177800" cy="139700"/>
            </a:xfrm>
            <a:prstGeom prst="rect">
              <a:avLst/>
            </a:prstGeom>
            <a:solidFill>
              <a:schemeClr val="bg1"/>
            </a:solidFill>
          </p:spPr>
        </p:pic>
        <p:pic>
          <p:nvPicPr>
            <p:cNvPr id="20" name="Picture 19">
              <a:extLst>
                <a:ext uri="{FF2B5EF4-FFF2-40B4-BE49-F238E27FC236}">
                  <a16:creationId xmlns:a16="http://schemas.microsoft.com/office/drawing/2014/main" id="{1CA2FA17-C3AE-A84D-9F96-A7CFCA95D83D}"/>
                </a:ext>
              </a:extLst>
            </p:cNvPr>
            <p:cNvPicPr>
              <a:picLocks noChangeAspect="1"/>
            </p:cNvPicPr>
            <p:nvPr/>
          </p:nvPicPr>
          <p:blipFill>
            <a:blip r:embed="rId10"/>
            <a:stretch>
              <a:fillRect/>
            </a:stretch>
          </p:blipFill>
          <p:spPr>
            <a:xfrm>
              <a:off x="8013700" y="2495552"/>
              <a:ext cx="190500" cy="139700"/>
            </a:xfrm>
            <a:prstGeom prst="rect">
              <a:avLst/>
            </a:prstGeom>
            <a:solidFill>
              <a:schemeClr val="bg1"/>
            </a:solidFill>
          </p:spPr>
        </p:pic>
        <p:pic>
          <p:nvPicPr>
            <p:cNvPr id="22" name="Picture 21">
              <a:extLst>
                <a:ext uri="{FF2B5EF4-FFF2-40B4-BE49-F238E27FC236}">
                  <a16:creationId xmlns:a16="http://schemas.microsoft.com/office/drawing/2014/main" id="{D8B97608-2E92-5B4A-92FE-4AA7B0E5B791}"/>
                </a:ext>
              </a:extLst>
            </p:cNvPr>
            <p:cNvPicPr>
              <a:picLocks noChangeAspect="1"/>
            </p:cNvPicPr>
            <p:nvPr/>
          </p:nvPicPr>
          <p:blipFill>
            <a:blip r:embed="rId11"/>
            <a:stretch>
              <a:fillRect/>
            </a:stretch>
          </p:blipFill>
          <p:spPr>
            <a:xfrm>
              <a:off x="7420505" y="1851486"/>
              <a:ext cx="723900" cy="165100"/>
            </a:xfrm>
            <a:prstGeom prst="rect">
              <a:avLst/>
            </a:prstGeom>
            <a:solidFill>
              <a:schemeClr val="bg1"/>
            </a:solidFill>
          </p:spPr>
        </p:pic>
        <p:sp>
          <p:nvSpPr>
            <p:cNvPr id="25" name="Rectangle 24">
              <a:extLst>
                <a:ext uri="{FF2B5EF4-FFF2-40B4-BE49-F238E27FC236}">
                  <a16:creationId xmlns:a16="http://schemas.microsoft.com/office/drawing/2014/main" id="{CB132178-8B4B-3D4B-BCD6-4A0920A50375}"/>
                </a:ext>
              </a:extLst>
            </p:cNvPr>
            <p:cNvSpPr/>
            <p:nvPr/>
          </p:nvSpPr>
          <p:spPr>
            <a:xfrm>
              <a:off x="5448300" y="5600700"/>
              <a:ext cx="2497667" cy="2518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A8E90E7-FD2D-7842-9C70-E1332D9F8099}"/>
                </a:ext>
              </a:extLst>
            </p:cNvPr>
            <p:cNvPicPr>
              <a:picLocks noChangeAspect="1"/>
            </p:cNvPicPr>
            <p:nvPr/>
          </p:nvPicPr>
          <p:blipFill>
            <a:blip r:embed="rId12"/>
            <a:stretch>
              <a:fillRect/>
            </a:stretch>
          </p:blipFill>
          <p:spPr>
            <a:xfrm>
              <a:off x="5520264" y="5629388"/>
              <a:ext cx="127000" cy="127000"/>
            </a:xfrm>
            <a:prstGeom prst="rect">
              <a:avLst/>
            </a:prstGeom>
            <a:solidFill>
              <a:schemeClr val="bg1"/>
            </a:solidFill>
          </p:spPr>
        </p:pic>
        <p:pic>
          <p:nvPicPr>
            <p:cNvPr id="23" name="Picture 22">
              <a:extLst>
                <a:ext uri="{FF2B5EF4-FFF2-40B4-BE49-F238E27FC236}">
                  <a16:creationId xmlns:a16="http://schemas.microsoft.com/office/drawing/2014/main" id="{1B999FE5-B78A-1B43-AC28-4AC5E305F3F8}"/>
                </a:ext>
              </a:extLst>
            </p:cNvPr>
            <p:cNvPicPr>
              <a:picLocks noChangeAspect="1"/>
            </p:cNvPicPr>
            <p:nvPr/>
          </p:nvPicPr>
          <p:blipFill>
            <a:blip r:embed="rId13"/>
            <a:stretch>
              <a:fillRect/>
            </a:stretch>
          </p:blipFill>
          <p:spPr>
            <a:xfrm>
              <a:off x="6332537" y="5633264"/>
              <a:ext cx="622300" cy="165100"/>
            </a:xfrm>
            <a:prstGeom prst="rect">
              <a:avLst/>
            </a:prstGeom>
          </p:spPr>
        </p:pic>
        <p:pic>
          <p:nvPicPr>
            <p:cNvPr id="24" name="Picture 23">
              <a:extLst>
                <a:ext uri="{FF2B5EF4-FFF2-40B4-BE49-F238E27FC236}">
                  <a16:creationId xmlns:a16="http://schemas.microsoft.com/office/drawing/2014/main" id="{32679AC5-D59A-D141-AE00-7DA6D1DBB11B}"/>
                </a:ext>
              </a:extLst>
            </p:cNvPr>
            <p:cNvPicPr>
              <a:picLocks noChangeAspect="1"/>
            </p:cNvPicPr>
            <p:nvPr/>
          </p:nvPicPr>
          <p:blipFill>
            <a:blip r:embed="rId14"/>
            <a:stretch>
              <a:fillRect/>
            </a:stretch>
          </p:blipFill>
          <p:spPr>
            <a:xfrm>
              <a:off x="7522105" y="5628443"/>
              <a:ext cx="457200" cy="139700"/>
            </a:xfrm>
            <a:prstGeom prst="rect">
              <a:avLst/>
            </a:prstGeom>
          </p:spPr>
        </p:pic>
        <p:sp>
          <p:nvSpPr>
            <p:cNvPr id="30" name="Rectangle 29">
              <a:extLst>
                <a:ext uri="{FF2B5EF4-FFF2-40B4-BE49-F238E27FC236}">
                  <a16:creationId xmlns:a16="http://schemas.microsoft.com/office/drawing/2014/main" id="{D34F58F1-763F-7E40-ACCC-264C268A2D80}"/>
                </a:ext>
              </a:extLst>
            </p:cNvPr>
            <p:cNvSpPr/>
            <p:nvPr/>
          </p:nvSpPr>
          <p:spPr>
            <a:xfrm>
              <a:off x="4809065" y="2738942"/>
              <a:ext cx="711200" cy="21716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8EF495C1-5C3B-C94C-9998-D114E767D586}"/>
                </a:ext>
              </a:extLst>
            </p:cNvPr>
            <p:cNvPicPr>
              <a:picLocks noChangeAspect="1"/>
            </p:cNvPicPr>
            <p:nvPr/>
          </p:nvPicPr>
          <p:blipFill>
            <a:blip r:embed="rId15"/>
            <a:stretch>
              <a:fillRect/>
            </a:stretch>
          </p:blipFill>
          <p:spPr>
            <a:xfrm>
              <a:off x="4682064" y="4072466"/>
              <a:ext cx="838200" cy="165100"/>
            </a:xfrm>
            <a:prstGeom prst="rect">
              <a:avLst/>
            </a:prstGeom>
          </p:spPr>
        </p:pic>
        <p:pic>
          <p:nvPicPr>
            <p:cNvPr id="27" name="Picture 26">
              <a:extLst>
                <a:ext uri="{FF2B5EF4-FFF2-40B4-BE49-F238E27FC236}">
                  <a16:creationId xmlns:a16="http://schemas.microsoft.com/office/drawing/2014/main" id="{54CFF0E8-AC30-D44C-9E1F-BBF5BD916F3E}"/>
                </a:ext>
              </a:extLst>
            </p:cNvPr>
            <p:cNvPicPr>
              <a:picLocks noChangeAspect="1"/>
            </p:cNvPicPr>
            <p:nvPr/>
          </p:nvPicPr>
          <p:blipFill>
            <a:blip r:embed="rId16"/>
            <a:stretch>
              <a:fillRect/>
            </a:stretch>
          </p:blipFill>
          <p:spPr>
            <a:xfrm>
              <a:off x="4682064" y="3808943"/>
              <a:ext cx="838200" cy="165100"/>
            </a:xfrm>
            <a:prstGeom prst="rect">
              <a:avLst/>
            </a:prstGeom>
          </p:spPr>
        </p:pic>
        <p:pic>
          <p:nvPicPr>
            <p:cNvPr id="28" name="Picture 27">
              <a:extLst>
                <a:ext uri="{FF2B5EF4-FFF2-40B4-BE49-F238E27FC236}">
                  <a16:creationId xmlns:a16="http://schemas.microsoft.com/office/drawing/2014/main" id="{2148BB51-512D-9648-BE49-44ADB4DC8231}"/>
                </a:ext>
              </a:extLst>
            </p:cNvPr>
            <p:cNvPicPr>
              <a:picLocks noChangeAspect="1"/>
            </p:cNvPicPr>
            <p:nvPr/>
          </p:nvPicPr>
          <p:blipFill>
            <a:blip r:embed="rId17"/>
            <a:stretch>
              <a:fillRect/>
            </a:stretch>
          </p:blipFill>
          <p:spPr>
            <a:xfrm>
              <a:off x="4851400" y="2817740"/>
              <a:ext cx="673100" cy="139700"/>
            </a:xfrm>
            <a:prstGeom prst="rect">
              <a:avLst/>
            </a:prstGeom>
          </p:spPr>
        </p:pic>
        <p:pic>
          <p:nvPicPr>
            <p:cNvPr id="29" name="Picture 28">
              <a:extLst>
                <a:ext uri="{FF2B5EF4-FFF2-40B4-BE49-F238E27FC236}">
                  <a16:creationId xmlns:a16="http://schemas.microsoft.com/office/drawing/2014/main" id="{4F0A465B-5EFB-CC46-B4FF-A8C59EF57D7E}"/>
                </a:ext>
              </a:extLst>
            </p:cNvPr>
            <p:cNvPicPr>
              <a:picLocks noChangeAspect="1"/>
            </p:cNvPicPr>
            <p:nvPr/>
          </p:nvPicPr>
          <p:blipFill>
            <a:blip r:embed="rId18"/>
            <a:stretch>
              <a:fillRect/>
            </a:stretch>
          </p:blipFill>
          <p:spPr>
            <a:xfrm>
              <a:off x="5344053" y="4573060"/>
              <a:ext cx="139700" cy="101600"/>
            </a:xfrm>
            <a:prstGeom prst="rect">
              <a:avLst/>
            </a:prstGeom>
          </p:spPr>
        </p:pic>
        <p:sp>
          <p:nvSpPr>
            <p:cNvPr id="34" name="Rectangle 33">
              <a:extLst>
                <a:ext uri="{FF2B5EF4-FFF2-40B4-BE49-F238E27FC236}">
                  <a16:creationId xmlns:a16="http://schemas.microsoft.com/office/drawing/2014/main" id="{B9E2D2D9-7959-E545-AFD6-8472163A9201}"/>
                </a:ext>
              </a:extLst>
            </p:cNvPr>
            <p:cNvSpPr/>
            <p:nvPr/>
          </p:nvSpPr>
          <p:spPr>
            <a:xfrm>
              <a:off x="7226299" y="2578101"/>
              <a:ext cx="461905" cy="2100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9CA935EA-6BBE-7440-A244-53E1877468EC}"/>
                </a:ext>
              </a:extLst>
            </p:cNvPr>
            <p:cNvPicPr>
              <a:picLocks noChangeAspect="1"/>
            </p:cNvPicPr>
            <p:nvPr/>
          </p:nvPicPr>
          <p:blipFill>
            <a:blip r:embed="rId19"/>
            <a:stretch>
              <a:fillRect/>
            </a:stretch>
          </p:blipFill>
          <p:spPr>
            <a:xfrm>
              <a:off x="5045605" y="2316806"/>
              <a:ext cx="2476500" cy="330200"/>
            </a:xfrm>
            <a:prstGeom prst="rect">
              <a:avLst/>
            </a:prstGeom>
            <a:solidFill>
              <a:schemeClr val="bg1"/>
            </a:solidFill>
          </p:spPr>
        </p:pic>
        <p:cxnSp>
          <p:nvCxnSpPr>
            <p:cNvPr id="36" name="Straight Arrow Connector 35">
              <a:extLst>
                <a:ext uri="{FF2B5EF4-FFF2-40B4-BE49-F238E27FC236}">
                  <a16:creationId xmlns:a16="http://schemas.microsoft.com/office/drawing/2014/main" id="{2D012A1E-072E-664D-A043-428D9E8643BB}"/>
                </a:ext>
              </a:extLst>
            </p:cNvPr>
            <p:cNvCxnSpPr>
              <a:cxnSpLocks/>
            </p:cNvCxnSpPr>
            <p:nvPr/>
          </p:nvCxnSpPr>
          <p:spPr>
            <a:xfrm>
              <a:off x="7522105" y="2565402"/>
              <a:ext cx="214547" cy="222726"/>
            </a:xfrm>
            <a:prstGeom prst="straightConnector1">
              <a:avLst/>
            </a:prstGeom>
            <a:ln w="19050">
              <a:solidFill>
                <a:srgbClr val="75A740"/>
              </a:solidFill>
              <a:tailEnd type="arrow" w="sm"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85773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766647" y="2646129"/>
            <a:ext cx="7772400" cy="1362075"/>
          </a:xfrm>
        </p:spPr>
        <p:txBody>
          <a:bodyPr/>
          <a:lstStyle/>
          <a:p>
            <a:r>
              <a:rPr lang="en-US" sz="3600" dirty="0"/>
              <a:t>Dynamics and RK4 Implementation</a:t>
            </a:r>
          </a:p>
        </p:txBody>
      </p:sp>
      <p:sp>
        <p:nvSpPr>
          <p:cNvPr id="4" name="Text Placeholder 3">
            <a:extLst>
              <a:ext uri="{FF2B5EF4-FFF2-40B4-BE49-F238E27FC236}">
                <a16:creationId xmlns:a16="http://schemas.microsoft.com/office/drawing/2014/main" id="{CE50CB03-3ED8-E141-BF5F-A58B2CBA2A39}"/>
              </a:ext>
            </a:extLst>
          </p:cNvPr>
          <p:cNvSpPr>
            <a:spLocks noGrp="1"/>
          </p:cNvSpPr>
          <p:nvPr>
            <p:ph type="body" idx="1"/>
          </p:nvPr>
        </p:nvSpPr>
        <p:spPr>
          <a:xfrm>
            <a:off x="766647" y="4211871"/>
            <a:ext cx="7772400" cy="446087"/>
          </a:xfrm>
        </p:spPr>
        <p:txBody>
          <a:bodyPr/>
          <a:lstStyle/>
          <a:p>
            <a:r>
              <a:rPr lang="en-US" dirty="0"/>
              <a:t>See example code</a:t>
            </a:r>
          </a:p>
        </p:txBody>
      </p:sp>
    </p:spTree>
    <p:extLst>
      <p:ext uri="{BB962C8B-B14F-4D97-AF65-F5344CB8AC3E}">
        <p14:creationId xmlns:p14="http://schemas.microsoft.com/office/powerpoint/2010/main" val="25420116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a:t>
            </a:r>
          </a:p>
        </p:txBody>
      </p:sp>
      <p:pic>
        <p:nvPicPr>
          <p:cNvPr id="4" name="Picture 3">
            <a:extLst>
              <a:ext uri="{FF2B5EF4-FFF2-40B4-BE49-F238E27FC236}">
                <a16:creationId xmlns:a16="http://schemas.microsoft.com/office/drawing/2014/main" id="{ADF872F4-C64E-124F-A5FD-BE65ADFC2777}"/>
              </a:ext>
            </a:extLst>
          </p:cNvPr>
          <p:cNvPicPr>
            <a:picLocks noChangeAspect="1"/>
          </p:cNvPicPr>
          <p:nvPr/>
        </p:nvPicPr>
        <p:blipFill>
          <a:blip r:embed="rId3"/>
          <a:stretch>
            <a:fillRect/>
          </a:stretch>
        </p:blipFill>
        <p:spPr>
          <a:xfrm>
            <a:off x="1193800" y="1708150"/>
            <a:ext cx="6756400" cy="3441700"/>
          </a:xfrm>
          <a:prstGeom prst="rect">
            <a:avLst/>
          </a:prstGeom>
        </p:spPr>
      </p:pic>
    </p:spTree>
    <p:extLst>
      <p:ext uri="{BB962C8B-B14F-4D97-AF65-F5344CB8AC3E}">
        <p14:creationId xmlns:p14="http://schemas.microsoft.com/office/powerpoint/2010/main" val="697397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Kinematics</a:t>
            </a:r>
          </a:p>
        </p:txBody>
      </p:sp>
      <p:pic>
        <p:nvPicPr>
          <p:cNvPr id="3" name="Picture 2"/>
          <p:cNvPicPr>
            <a:picLocks noChangeAspect="1"/>
          </p:cNvPicPr>
          <p:nvPr/>
        </p:nvPicPr>
        <p:blipFill>
          <a:blip r:embed="rId3"/>
          <a:stretch>
            <a:fillRect/>
          </a:stretch>
        </p:blipFill>
        <p:spPr>
          <a:xfrm>
            <a:off x="1168989" y="1325251"/>
            <a:ext cx="6806021" cy="4442424"/>
          </a:xfrm>
          <a:prstGeom prst="rect">
            <a:avLst/>
          </a:prstGeom>
        </p:spPr>
      </p:pic>
    </p:spTree>
    <p:extLst>
      <p:ext uri="{BB962C8B-B14F-4D97-AF65-F5344CB8AC3E}">
        <p14:creationId xmlns:p14="http://schemas.microsoft.com/office/powerpoint/2010/main" val="391606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Kinematics</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223" y="5445033"/>
            <a:ext cx="3759200" cy="762000"/>
          </a:xfrm>
          <a:prstGeom prst="rect">
            <a:avLst/>
          </a:prstGeom>
        </p:spPr>
      </p:pic>
      <p:sp>
        <p:nvSpPr>
          <p:cNvPr id="7" name="TextBox 6"/>
          <p:cNvSpPr txBox="1"/>
          <p:nvPr/>
        </p:nvSpPr>
        <p:spPr>
          <a:xfrm>
            <a:off x="400336" y="4832019"/>
            <a:ext cx="1737149" cy="369332"/>
          </a:xfrm>
          <a:prstGeom prst="rect">
            <a:avLst/>
          </a:prstGeom>
          <a:noFill/>
        </p:spPr>
        <p:txBody>
          <a:bodyPr wrap="none" rtlCol="0">
            <a:spAutoFit/>
          </a:bodyPr>
          <a:lstStyle/>
          <a:p>
            <a:r>
              <a:rPr lang="en-US" dirty="0"/>
              <a:t>Inverting gives:</a:t>
            </a:r>
          </a:p>
        </p:txBody>
      </p:sp>
      <p:grpSp>
        <p:nvGrpSpPr>
          <p:cNvPr id="8" name="Group 7"/>
          <p:cNvGrpSpPr/>
          <p:nvPr/>
        </p:nvGrpSpPr>
        <p:grpSpPr>
          <a:xfrm>
            <a:off x="4818364" y="3388164"/>
            <a:ext cx="3970959" cy="2133098"/>
            <a:chOff x="1269999" y="1111250"/>
            <a:chExt cx="6832601" cy="3670300"/>
          </a:xfrm>
        </p:grpSpPr>
        <p:pic>
          <p:nvPicPr>
            <p:cNvPr id="9" name="Picture 8" descr="shadow top front right 3.tif"/>
            <p:cNvPicPr>
              <a:picLocks noChangeAspect="1"/>
            </p:cNvPicPr>
            <p:nvPr/>
          </p:nvPicPr>
          <p:blipFill>
            <a:blip r:embed="rId4"/>
            <a:srcRect l="2344" t="10069" r="3646" b="11111"/>
            <a:stretch>
              <a:fillRect/>
            </a:stretch>
          </p:blipFill>
          <p:spPr>
            <a:xfrm>
              <a:off x="1269999" y="1111250"/>
              <a:ext cx="5200707" cy="3270250"/>
            </a:xfrm>
            <a:prstGeom prst="rect">
              <a:avLst/>
            </a:prstGeom>
          </p:spPr>
        </p:pic>
        <p:sp>
          <p:nvSpPr>
            <p:cNvPr id="10"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1"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2"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3"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4"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5"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6" name="Picture 15" descr="latex-image-1.pdf"/>
            <p:cNvPicPr>
              <a:picLocks noChangeAspect="1"/>
            </p:cNvPicPr>
            <p:nvPr/>
          </p:nvPicPr>
          <p:blipFill>
            <a:blip r:embed="rId5"/>
            <a:stretch>
              <a:fillRect/>
            </a:stretch>
          </p:blipFill>
          <p:spPr>
            <a:xfrm>
              <a:off x="7473950" y="3289300"/>
              <a:ext cx="139700" cy="127000"/>
            </a:xfrm>
            <a:prstGeom prst="rect">
              <a:avLst/>
            </a:prstGeom>
          </p:spPr>
        </p:pic>
        <p:pic>
          <p:nvPicPr>
            <p:cNvPr id="17" name="Picture 16" descr="latex-image-1.pdf"/>
            <p:cNvPicPr>
              <a:picLocks noChangeAspect="1"/>
            </p:cNvPicPr>
            <p:nvPr/>
          </p:nvPicPr>
          <p:blipFill>
            <a:blip r:embed="rId6"/>
            <a:stretch>
              <a:fillRect/>
            </a:stretch>
          </p:blipFill>
          <p:spPr>
            <a:xfrm>
              <a:off x="3282950" y="4152900"/>
              <a:ext cx="127000" cy="127000"/>
            </a:xfrm>
            <a:prstGeom prst="rect">
              <a:avLst/>
            </a:prstGeom>
          </p:spPr>
        </p:pic>
        <p:pic>
          <p:nvPicPr>
            <p:cNvPr id="18" name="Picture 17" descr="latex-image-1.pdf"/>
            <p:cNvPicPr>
              <a:picLocks noChangeAspect="1"/>
            </p:cNvPicPr>
            <p:nvPr/>
          </p:nvPicPr>
          <p:blipFill>
            <a:blip r:embed="rId7"/>
            <a:stretch>
              <a:fillRect/>
            </a:stretch>
          </p:blipFill>
          <p:spPr>
            <a:xfrm>
              <a:off x="4991100" y="4318000"/>
              <a:ext cx="177800" cy="127000"/>
            </a:xfrm>
            <a:prstGeom prst="rect">
              <a:avLst/>
            </a:prstGeom>
          </p:spPr>
        </p:pic>
        <p:pic>
          <p:nvPicPr>
            <p:cNvPr id="19" name="Picture 18" descr="latex-image-1.pdf"/>
            <p:cNvPicPr>
              <a:picLocks noChangeAspect="1"/>
            </p:cNvPicPr>
            <p:nvPr/>
          </p:nvPicPr>
          <p:blipFill>
            <a:blip r:embed="rId8"/>
            <a:stretch>
              <a:fillRect/>
            </a:stretch>
          </p:blipFill>
          <p:spPr>
            <a:xfrm>
              <a:off x="6940550" y="3270250"/>
              <a:ext cx="165100" cy="241300"/>
            </a:xfrm>
            <a:prstGeom prst="rect">
              <a:avLst/>
            </a:prstGeom>
          </p:spPr>
        </p:pic>
        <p:pic>
          <p:nvPicPr>
            <p:cNvPr id="20" name="Picture 19" descr="latex-image-1.pdf"/>
            <p:cNvPicPr>
              <a:picLocks noChangeAspect="1"/>
            </p:cNvPicPr>
            <p:nvPr/>
          </p:nvPicPr>
          <p:blipFill>
            <a:blip r:embed="rId9"/>
            <a:stretch>
              <a:fillRect/>
            </a:stretch>
          </p:blipFill>
          <p:spPr>
            <a:xfrm>
              <a:off x="3575050" y="3562350"/>
              <a:ext cx="203200" cy="292100"/>
            </a:xfrm>
            <a:prstGeom prst="rect">
              <a:avLst/>
            </a:prstGeom>
          </p:spPr>
        </p:pic>
        <p:pic>
          <p:nvPicPr>
            <p:cNvPr id="21" name="Picture 20" descr="latex-image-1.pdf"/>
            <p:cNvPicPr>
              <a:picLocks noChangeAspect="1"/>
            </p:cNvPicPr>
            <p:nvPr/>
          </p:nvPicPr>
          <p:blipFill>
            <a:blip r:embed="rId10"/>
            <a:stretch>
              <a:fillRect/>
            </a:stretch>
          </p:blipFill>
          <p:spPr>
            <a:xfrm>
              <a:off x="4768850" y="3778250"/>
              <a:ext cx="241300" cy="241300"/>
            </a:xfrm>
            <a:prstGeom prst="rect">
              <a:avLst/>
            </a:prstGeom>
          </p:spPr>
        </p:pic>
        <p:pic>
          <p:nvPicPr>
            <p:cNvPr id="22" name="Picture 21" descr="latex-image-1.pdf"/>
            <p:cNvPicPr>
              <a:picLocks noChangeAspect="1"/>
            </p:cNvPicPr>
            <p:nvPr/>
          </p:nvPicPr>
          <p:blipFill>
            <a:blip r:embed="rId11"/>
            <a:stretch>
              <a:fillRect/>
            </a:stretch>
          </p:blipFill>
          <p:spPr>
            <a:xfrm>
              <a:off x="6572250" y="2628900"/>
              <a:ext cx="139700" cy="177800"/>
            </a:xfrm>
            <a:prstGeom prst="rect">
              <a:avLst/>
            </a:prstGeom>
          </p:spPr>
        </p:pic>
        <p:pic>
          <p:nvPicPr>
            <p:cNvPr id="23" name="Picture 22" descr="latex-image-1.pdf"/>
            <p:cNvPicPr>
              <a:picLocks noChangeAspect="1"/>
            </p:cNvPicPr>
            <p:nvPr/>
          </p:nvPicPr>
          <p:blipFill>
            <a:blip r:embed="rId12"/>
            <a:stretch>
              <a:fillRect/>
            </a:stretch>
          </p:blipFill>
          <p:spPr>
            <a:xfrm>
              <a:off x="4265806" y="3691186"/>
              <a:ext cx="114300" cy="177800"/>
            </a:xfrm>
            <a:prstGeom prst="rect">
              <a:avLst/>
            </a:prstGeom>
          </p:spPr>
        </p:pic>
        <p:pic>
          <p:nvPicPr>
            <p:cNvPr id="24" name="Picture 23" descr="latex-image-1.pdf"/>
            <p:cNvPicPr>
              <a:picLocks noChangeAspect="1"/>
            </p:cNvPicPr>
            <p:nvPr/>
          </p:nvPicPr>
          <p:blipFill>
            <a:blip r:embed="rId13"/>
            <a:stretch>
              <a:fillRect/>
            </a:stretch>
          </p:blipFill>
          <p:spPr>
            <a:xfrm>
              <a:off x="5383474" y="3360035"/>
              <a:ext cx="114300" cy="127000"/>
            </a:xfrm>
            <a:prstGeom prst="rect">
              <a:avLst/>
            </a:prstGeom>
          </p:spPr>
        </p:pic>
        <p:pic>
          <p:nvPicPr>
            <p:cNvPr id="25" name="Picture 24" descr="latex-image-1.pdf"/>
            <p:cNvPicPr>
              <a:picLocks noChangeAspect="1"/>
            </p:cNvPicPr>
            <p:nvPr/>
          </p:nvPicPr>
          <p:blipFill>
            <a:blip r:embed="rId14"/>
            <a:stretch>
              <a:fillRect/>
            </a:stretch>
          </p:blipFill>
          <p:spPr>
            <a:xfrm>
              <a:off x="2749550" y="4438650"/>
              <a:ext cx="850900" cy="190500"/>
            </a:xfrm>
            <a:prstGeom prst="rect">
              <a:avLst/>
            </a:prstGeom>
          </p:spPr>
        </p:pic>
        <p:pic>
          <p:nvPicPr>
            <p:cNvPr id="26" name="Picture 25" descr="latex-image-1.pdf"/>
            <p:cNvPicPr>
              <a:picLocks noChangeAspect="1"/>
            </p:cNvPicPr>
            <p:nvPr/>
          </p:nvPicPr>
          <p:blipFill>
            <a:blip r:embed="rId15"/>
            <a:stretch>
              <a:fillRect/>
            </a:stretch>
          </p:blipFill>
          <p:spPr>
            <a:xfrm>
              <a:off x="7391400" y="3625850"/>
              <a:ext cx="711200" cy="165100"/>
            </a:xfrm>
            <a:prstGeom prst="rect">
              <a:avLst/>
            </a:prstGeom>
          </p:spPr>
        </p:pic>
        <p:pic>
          <p:nvPicPr>
            <p:cNvPr id="27" name="Picture 26" descr="latex-image-1.pdf"/>
            <p:cNvPicPr>
              <a:picLocks noChangeAspect="1"/>
            </p:cNvPicPr>
            <p:nvPr/>
          </p:nvPicPr>
          <p:blipFill>
            <a:blip r:embed="rId16"/>
            <a:stretch>
              <a:fillRect/>
            </a:stretch>
          </p:blipFill>
          <p:spPr>
            <a:xfrm>
              <a:off x="4718050" y="4591050"/>
              <a:ext cx="749300" cy="190500"/>
            </a:xfrm>
            <a:prstGeom prst="rect">
              <a:avLst/>
            </a:prstGeom>
          </p:spPr>
        </p:pic>
      </p:grpSp>
      <p:pic>
        <p:nvPicPr>
          <p:cNvPr id="4" name="Picture 3">
            <a:extLst>
              <a:ext uri="{FF2B5EF4-FFF2-40B4-BE49-F238E27FC236}">
                <a16:creationId xmlns:a16="http://schemas.microsoft.com/office/drawing/2014/main" id="{FB8E5626-3BC7-ED4A-BC28-C8510DE3A2C9}"/>
              </a:ext>
            </a:extLst>
          </p:cNvPr>
          <p:cNvPicPr>
            <a:picLocks noChangeAspect="1"/>
          </p:cNvPicPr>
          <p:nvPr/>
        </p:nvPicPr>
        <p:blipFill>
          <a:blip r:embed="rId17"/>
          <a:stretch>
            <a:fillRect/>
          </a:stretch>
        </p:blipFill>
        <p:spPr>
          <a:xfrm>
            <a:off x="503382" y="1133186"/>
            <a:ext cx="8229600" cy="2781300"/>
          </a:xfrm>
          <a:prstGeom prst="rect">
            <a:avLst/>
          </a:prstGeom>
        </p:spPr>
      </p:pic>
    </p:spTree>
    <p:extLst>
      <p:ext uri="{BB962C8B-B14F-4D97-AF65-F5344CB8AC3E}">
        <p14:creationId xmlns:p14="http://schemas.microsoft.com/office/powerpoint/2010/main" val="1345271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Kinematic Equations of Motion</a:t>
            </a:r>
          </a:p>
        </p:txBody>
      </p:sp>
      <p:pic>
        <p:nvPicPr>
          <p:cNvPr id="9" name="Picture 8">
            <a:extLst>
              <a:ext uri="{FF2B5EF4-FFF2-40B4-BE49-F238E27FC236}">
                <a16:creationId xmlns:a16="http://schemas.microsoft.com/office/drawing/2014/main" id="{8E24ADD8-5DD6-234C-8D79-BD335D11F100}"/>
              </a:ext>
            </a:extLst>
          </p:cNvPr>
          <p:cNvPicPr>
            <a:picLocks noChangeAspect="1"/>
          </p:cNvPicPr>
          <p:nvPr/>
        </p:nvPicPr>
        <p:blipFill>
          <a:blip r:embed="rId3"/>
          <a:stretch>
            <a:fillRect/>
          </a:stretch>
        </p:blipFill>
        <p:spPr>
          <a:xfrm>
            <a:off x="76200" y="1511300"/>
            <a:ext cx="8991600" cy="3835400"/>
          </a:xfrm>
          <a:prstGeom prst="rect">
            <a:avLst/>
          </a:prstGeom>
        </p:spPr>
      </p:pic>
    </p:spTree>
    <p:extLst>
      <p:ext uri="{BB962C8B-B14F-4D97-AF65-F5344CB8AC3E}">
        <p14:creationId xmlns:p14="http://schemas.microsoft.com/office/powerpoint/2010/main" val="991116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040"/>
            <a:ext cx="8229600" cy="726831"/>
          </a:xfrm>
        </p:spPr>
        <p:txBody>
          <a:bodyPr/>
          <a:lstStyle/>
          <a:p>
            <a:r>
              <a:rPr lang="en-US" sz="2400" dirty="0"/>
              <a:t>Differentiation of a Vector in Two Reference Frames</a:t>
            </a:r>
          </a:p>
        </p:txBody>
      </p:sp>
      <p:grpSp>
        <p:nvGrpSpPr>
          <p:cNvPr id="3" name="Group 18"/>
          <p:cNvGrpSpPr/>
          <p:nvPr/>
        </p:nvGrpSpPr>
        <p:grpSpPr>
          <a:xfrm>
            <a:off x="5067282" y="2750988"/>
            <a:ext cx="3807698" cy="3436936"/>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19" name="Picture 18">
            <a:extLst>
              <a:ext uri="{FF2B5EF4-FFF2-40B4-BE49-F238E27FC236}">
                <a16:creationId xmlns:a16="http://schemas.microsoft.com/office/drawing/2014/main" id="{4F55B378-8769-9F45-AD23-79D11DA001A9}"/>
              </a:ext>
            </a:extLst>
          </p:cNvPr>
          <p:cNvPicPr>
            <a:picLocks noChangeAspect="1"/>
          </p:cNvPicPr>
          <p:nvPr/>
        </p:nvPicPr>
        <p:blipFill>
          <a:blip r:embed="rId10"/>
          <a:stretch>
            <a:fillRect/>
          </a:stretch>
        </p:blipFill>
        <p:spPr>
          <a:xfrm>
            <a:off x="924791" y="1266536"/>
            <a:ext cx="6019800" cy="3327400"/>
          </a:xfrm>
          <a:prstGeom prst="rect">
            <a:avLst/>
          </a:prstGeom>
        </p:spPr>
      </p:pic>
      <p:grpSp>
        <p:nvGrpSpPr>
          <p:cNvPr id="28" name="Group 27">
            <a:extLst>
              <a:ext uri="{FF2B5EF4-FFF2-40B4-BE49-F238E27FC236}">
                <a16:creationId xmlns:a16="http://schemas.microsoft.com/office/drawing/2014/main" id="{F672E327-8729-BF46-91D7-AC913EB90F8F}"/>
              </a:ext>
            </a:extLst>
          </p:cNvPr>
          <p:cNvGrpSpPr/>
          <p:nvPr/>
        </p:nvGrpSpPr>
        <p:grpSpPr>
          <a:xfrm>
            <a:off x="6603038" y="1904823"/>
            <a:ext cx="2293689" cy="403182"/>
            <a:chOff x="364436" y="886619"/>
            <a:chExt cx="3770242" cy="662728"/>
          </a:xfrm>
        </p:grpSpPr>
        <p:pic>
          <p:nvPicPr>
            <p:cNvPr id="29" name="Picture 28">
              <a:extLst>
                <a:ext uri="{FF2B5EF4-FFF2-40B4-BE49-F238E27FC236}">
                  <a16:creationId xmlns:a16="http://schemas.microsoft.com/office/drawing/2014/main" id="{CDD86D67-6D05-074E-98AE-5902B21F9451}"/>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30" name="Picture 29">
              <a:extLst>
                <a:ext uri="{FF2B5EF4-FFF2-40B4-BE49-F238E27FC236}">
                  <a16:creationId xmlns:a16="http://schemas.microsoft.com/office/drawing/2014/main" id="{F4133082-AC00-6C48-A693-02CD2F36FD56}"/>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31" name="Rectangle 30">
              <a:extLst>
                <a:ext uri="{FF2B5EF4-FFF2-40B4-BE49-F238E27FC236}">
                  <a16:creationId xmlns:a16="http://schemas.microsoft.com/office/drawing/2014/main" id="{521FF17E-CA6F-C948-B10A-EA7ECE1DC129}"/>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30375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8"/>
          <p:cNvGrpSpPr/>
          <p:nvPr/>
        </p:nvGrpSpPr>
        <p:grpSpPr>
          <a:xfrm>
            <a:off x="5713828" y="1173019"/>
            <a:ext cx="3143845" cy="2844360"/>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20" name="Picture 19">
            <a:extLst>
              <a:ext uri="{FF2B5EF4-FFF2-40B4-BE49-F238E27FC236}">
                <a16:creationId xmlns:a16="http://schemas.microsoft.com/office/drawing/2014/main" id="{8437619D-6B46-1942-96AB-D4472FC5B87A}"/>
              </a:ext>
            </a:extLst>
          </p:cNvPr>
          <p:cNvPicPr>
            <a:picLocks noChangeAspect="1"/>
          </p:cNvPicPr>
          <p:nvPr/>
        </p:nvPicPr>
        <p:blipFill>
          <a:blip r:embed="rId10"/>
          <a:stretch>
            <a:fillRect/>
          </a:stretch>
        </p:blipFill>
        <p:spPr>
          <a:xfrm>
            <a:off x="957417" y="1019310"/>
            <a:ext cx="6327506" cy="5315593"/>
          </a:xfrm>
          <a:prstGeom prst="rect">
            <a:avLst/>
          </a:prstGeom>
        </p:spPr>
      </p:pic>
      <p:grpSp>
        <p:nvGrpSpPr>
          <p:cNvPr id="18" name="Group 17">
            <a:extLst>
              <a:ext uri="{FF2B5EF4-FFF2-40B4-BE49-F238E27FC236}">
                <a16:creationId xmlns:a16="http://schemas.microsoft.com/office/drawing/2014/main" id="{888B7D82-1817-E649-A6DB-59E68558B107}"/>
              </a:ext>
            </a:extLst>
          </p:cNvPr>
          <p:cNvGrpSpPr/>
          <p:nvPr/>
        </p:nvGrpSpPr>
        <p:grpSpPr>
          <a:xfrm>
            <a:off x="5216605" y="1936236"/>
            <a:ext cx="2293689" cy="403182"/>
            <a:chOff x="364436" y="886619"/>
            <a:chExt cx="3770242" cy="662728"/>
          </a:xfrm>
        </p:grpSpPr>
        <p:pic>
          <p:nvPicPr>
            <p:cNvPr id="19" name="Picture 18">
              <a:extLst>
                <a:ext uri="{FF2B5EF4-FFF2-40B4-BE49-F238E27FC236}">
                  <a16:creationId xmlns:a16="http://schemas.microsoft.com/office/drawing/2014/main" id="{A9EE49F3-05E4-2446-9471-772E2CDB9426}"/>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21" name="Picture 20">
              <a:extLst>
                <a:ext uri="{FF2B5EF4-FFF2-40B4-BE49-F238E27FC236}">
                  <a16:creationId xmlns:a16="http://schemas.microsoft.com/office/drawing/2014/main" id="{532A26E6-2AF2-6042-B2D8-CBC604D1385E}"/>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22" name="Rectangle 21">
              <a:extLst>
                <a:ext uri="{FF2B5EF4-FFF2-40B4-BE49-F238E27FC236}">
                  <a16:creationId xmlns:a16="http://schemas.microsoft.com/office/drawing/2014/main" id="{E7B0AE28-22CC-7548-8B90-11F6D7A24ED7}"/>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Title 1">
            <a:extLst>
              <a:ext uri="{FF2B5EF4-FFF2-40B4-BE49-F238E27FC236}">
                <a16:creationId xmlns:a16="http://schemas.microsoft.com/office/drawing/2014/main" id="{C0AC5F3E-7A07-0F45-A0BD-C8BEE9D629D1}"/>
              </a:ext>
            </a:extLst>
          </p:cNvPr>
          <p:cNvSpPr>
            <a:spLocks noGrp="1"/>
          </p:cNvSpPr>
          <p:nvPr>
            <p:ph type="title"/>
          </p:nvPr>
        </p:nvSpPr>
        <p:spPr/>
        <p:txBody>
          <a:bodyPr/>
          <a:lstStyle/>
          <a:p>
            <a:r>
              <a:rPr lang="en-US" sz="2400" dirty="0"/>
              <a:t>Differentiation of a Vector in Two Reference Frames</a:t>
            </a:r>
          </a:p>
        </p:txBody>
      </p:sp>
    </p:spTree>
    <p:extLst>
      <p:ext uri="{BB962C8B-B14F-4D97-AF65-F5344CB8AC3E}">
        <p14:creationId xmlns:p14="http://schemas.microsoft.com/office/powerpoint/2010/main" val="3621070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25" name="Picture 24">
            <a:extLst>
              <a:ext uri="{FF2B5EF4-FFF2-40B4-BE49-F238E27FC236}">
                <a16:creationId xmlns:a16="http://schemas.microsoft.com/office/drawing/2014/main" id="{0B103B34-3E0D-5B4E-A7E4-0D0CEA441EA1}"/>
              </a:ext>
            </a:extLst>
          </p:cNvPr>
          <p:cNvPicPr>
            <a:picLocks noChangeAspect="1"/>
          </p:cNvPicPr>
          <p:nvPr/>
        </p:nvPicPr>
        <p:blipFill>
          <a:blip r:embed="rId16"/>
          <a:stretch>
            <a:fillRect/>
          </a:stretch>
        </p:blipFill>
        <p:spPr>
          <a:xfrm>
            <a:off x="4091463" y="1109524"/>
            <a:ext cx="5080000" cy="5295900"/>
          </a:xfrm>
          <a:prstGeom prst="rect">
            <a:avLst/>
          </a:prstGeom>
        </p:spPr>
      </p:pic>
    </p:spTree>
    <p:extLst>
      <p:ext uri="{BB962C8B-B14F-4D97-AF65-F5344CB8AC3E}">
        <p14:creationId xmlns:p14="http://schemas.microsoft.com/office/powerpoint/2010/main" val="4150721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pic>
        <p:nvPicPr>
          <p:cNvPr id="19" name="Picture 18">
            <a:extLst>
              <a:ext uri="{FF2B5EF4-FFF2-40B4-BE49-F238E27FC236}">
                <a16:creationId xmlns:a16="http://schemas.microsoft.com/office/drawing/2014/main" id="{74F707A1-34EE-1A47-857F-CF83F299C6E1}"/>
              </a:ext>
            </a:extLst>
          </p:cNvPr>
          <p:cNvPicPr>
            <a:picLocks noChangeAspect="1"/>
          </p:cNvPicPr>
          <p:nvPr/>
        </p:nvPicPr>
        <p:blipFill>
          <a:blip r:embed="rId3"/>
          <a:stretch>
            <a:fillRect/>
          </a:stretch>
        </p:blipFill>
        <p:spPr>
          <a:xfrm>
            <a:off x="953548" y="1293858"/>
            <a:ext cx="7556500" cy="4660900"/>
          </a:xfrm>
          <a:prstGeom prst="rect">
            <a:avLst/>
          </a:prstGeom>
        </p:spPr>
      </p:pic>
    </p:spTree>
    <p:extLst>
      <p:ext uri="{BB962C8B-B14F-4D97-AF65-F5344CB8AC3E}">
        <p14:creationId xmlns:p14="http://schemas.microsoft.com/office/powerpoint/2010/main" val="16343353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ags/tag2.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3.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4.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ags/tag5.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6.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7.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43082</TotalTime>
  <Words>9362</Words>
  <Application>Microsoft Macintosh PowerPoint</Application>
  <PresentationFormat>On-screen Show (4:3)</PresentationFormat>
  <Paragraphs>784</Paragraphs>
  <Slides>28</Slides>
  <Notes>28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28</vt:i4>
      </vt:variant>
    </vt:vector>
  </HeadingPairs>
  <TitlesOfParts>
    <vt:vector size="30" baseType="lpstr">
      <vt:lpstr>Arial</vt:lpstr>
      <vt:lpstr>Default Design</vt:lpstr>
      <vt:lpstr>Chapter 3</vt:lpstr>
      <vt:lpstr>Aircraft State Variables</vt:lpstr>
      <vt:lpstr>Translational Kinematics</vt:lpstr>
      <vt:lpstr>Rotational Kinematics</vt:lpstr>
      <vt:lpstr>Kinematic Equations of Motion</vt:lpstr>
      <vt:lpstr>Differentiation of a Vector in Two Reference Frames</vt:lpstr>
      <vt:lpstr>Differentiation of a Vector in Two Reference Frames</vt:lpstr>
      <vt:lpstr>Translational Dynamics</vt:lpstr>
      <vt:lpstr>Translational Dynamics</vt:lpstr>
      <vt:lpstr>Rotational Dynamics</vt:lpstr>
      <vt:lpstr>Rotational Dynamics</vt:lpstr>
      <vt:lpstr>Rotational Dynamics</vt:lpstr>
      <vt:lpstr>Rotational Dynamics</vt:lpstr>
      <vt:lpstr>Rotational Dynamics</vt:lpstr>
      <vt:lpstr>Equation of Motion Summary</vt:lpstr>
      <vt:lpstr>Quaternions</vt:lpstr>
      <vt:lpstr>Quaternions</vt:lpstr>
      <vt:lpstr>Quaternions</vt:lpstr>
      <vt:lpstr>Quaternions</vt:lpstr>
      <vt:lpstr>Equation of Motion Summary</vt:lpstr>
      <vt:lpstr>Quaternions</vt:lpstr>
      <vt:lpstr>Runge-Kutta Integration</vt:lpstr>
      <vt:lpstr>RK1 Algorithm</vt:lpstr>
      <vt:lpstr>RK2 Algorithm</vt:lpstr>
      <vt:lpstr>RK4 Algorithm</vt:lpstr>
      <vt:lpstr>RK4 Algorithm</vt:lpstr>
      <vt:lpstr>Dynamics and RK4 Implementation</vt:lpstr>
      <vt:lpstr>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Randy Beard</cp:lastModifiedBy>
  <cp:revision>254</cp:revision>
  <cp:lastPrinted>2012-04-03T14:15:57Z</cp:lastPrinted>
  <dcterms:created xsi:type="dcterms:W3CDTF">2010-09-14T00:57:19Z</dcterms:created>
  <dcterms:modified xsi:type="dcterms:W3CDTF">2022-01-14T16:42:11Z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